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60" r:id="rId4"/>
    <p:sldId id="257" r:id="rId5"/>
    <p:sldId id="258" r:id="rId6"/>
    <p:sldId id="259" r:id="rId7"/>
    <p:sldId id="261"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2DCBF-BC9C-436C-AC5C-59DC920EBD05}" type="datetimeFigureOut">
              <a:rPr lang="de-AT" smtClean="0"/>
              <a:t>28.02.2020</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1B4E9-D2E2-4A9F-89AD-C79C37BA2DA7}" type="slidenum">
              <a:rPr lang="de-AT" smtClean="0"/>
              <a:t>‹Nr.›</a:t>
            </a:fld>
            <a:endParaRPr lang="de-AT"/>
          </a:p>
        </p:txBody>
      </p:sp>
    </p:spTree>
    <p:extLst>
      <p:ext uri="{BB962C8B-B14F-4D97-AF65-F5344CB8AC3E}">
        <p14:creationId xmlns:p14="http://schemas.microsoft.com/office/powerpoint/2010/main" val="6703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7763" y="696913"/>
            <a:ext cx="4548187" cy="3413125"/>
          </a:xfrm>
        </p:spPr>
      </p:sp>
      <p:sp>
        <p:nvSpPr>
          <p:cNvPr id="3" name="Notizenplatzhalter 2"/>
          <p:cNvSpPr>
            <a:spLocks noGrp="1"/>
          </p:cNvSpPr>
          <p:nvPr>
            <p:ph type="body" idx="1"/>
          </p:nvPr>
        </p:nvSpPr>
        <p:spPr/>
        <p:txBody>
          <a:bodyPr/>
          <a:lstStyle/>
          <a:p>
            <a:r>
              <a:rPr lang="de-DE" dirty="0" smtClean="0"/>
              <a:t>Für mich ist Jesus der Kern.</a:t>
            </a:r>
            <a:r>
              <a:rPr lang="de-DE" baseline="0" dirty="0" smtClean="0"/>
              <a:t> Ich bin begeistert und überzeugt von Jesus. &gt;&gt;</a:t>
            </a:r>
            <a:endParaRPr lang="de-DE" dirty="0"/>
          </a:p>
        </p:txBody>
      </p:sp>
      <p:sp>
        <p:nvSpPr>
          <p:cNvPr id="4" name="Foliennummernplatzhalter 3"/>
          <p:cNvSpPr>
            <a:spLocks noGrp="1"/>
          </p:cNvSpPr>
          <p:nvPr>
            <p:ph type="sldNum" sz="quarter" idx="5"/>
          </p:nvPr>
        </p:nvSpPr>
        <p:spPr>
          <a:xfrm>
            <a:off x="3884614" y="8685214"/>
            <a:ext cx="2971800" cy="457200"/>
          </a:xfrm>
          <a:prstGeom prst="rect">
            <a:avLst/>
          </a:prstGeom>
        </p:spPr>
        <p:txBody>
          <a:bodyPr/>
          <a:lstStyle/>
          <a:p>
            <a:fld id="{D521B2BD-F027-3341-943C-B999DD43E794}"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113350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7A815D49-90FD-4D45-B0ED-F9DD48E5CD2C}" type="datetimeFigureOut">
              <a:rPr lang="de-AT" smtClean="0"/>
              <a:t>28.02.2020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6477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A815D49-90FD-4D45-B0ED-F9DD48E5CD2C}" type="datetimeFigureOut">
              <a:rPr lang="de-AT" smtClean="0"/>
              <a:t>28.02.2020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247217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A815D49-90FD-4D45-B0ED-F9DD48E5CD2C}" type="datetimeFigureOut">
              <a:rPr lang="de-AT" smtClean="0"/>
              <a:t>28.02.2020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6750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402904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301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97823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4963"/>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0263" y="1604963"/>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07678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792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697113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7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539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A815D49-90FD-4D45-B0ED-F9DD48E5CD2C}" type="datetimeFigureOut">
              <a:rPr lang="de-AT" smtClean="0"/>
              <a:t>28.02.2020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2049737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1902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948174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9875" y="234950"/>
            <a:ext cx="2052638" cy="588168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34950"/>
            <a:ext cx="6010275" cy="58816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2067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A815D49-90FD-4D45-B0ED-F9DD48E5CD2C}" type="datetimeFigureOut">
              <a:rPr lang="de-AT" smtClean="0"/>
              <a:t>28.02.2020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3876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7A815D49-90FD-4D45-B0ED-F9DD48E5CD2C}" type="datetimeFigureOut">
              <a:rPr lang="de-AT" smtClean="0"/>
              <a:t>28.02.2020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321147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7A815D49-90FD-4D45-B0ED-F9DD48E5CD2C}" type="datetimeFigureOut">
              <a:rPr lang="de-AT" smtClean="0"/>
              <a:t>28.02.2020</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3051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7A815D49-90FD-4D45-B0ED-F9DD48E5CD2C}" type="datetimeFigureOut">
              <a:rPr lang="de-AT" smtClean="0"/>
              <a:t>28.02.2020</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358699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A815D49-90FD-4D45-B0ED-F9DD48E5CD2C}" type="datetimeFigureOut">
              <a:rPr lang="de-AT" smtClean="0"/>
              <a:t>28.02.2020</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147269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815D49-90FD-4D45-B0ED-F9DD48E5CD2C}" type="datetimeFigureOut">
              <a:rPr lang="de-AT" smtClean="0"/>
              <a:t>28.02.2020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55457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815D49-90FD-4D45-B0ED-F9DD48E5CD2C}" type="datetimeFigureOut">
              <a:rPr lang="de-AT" smtClean="0"/>
              <a:t>28.02.2020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D96C3C3-733C-4A3E-91F5-646D09960BC4}" type="slidenum">
              <a:rPr lang="de-AT" smtClean="0"/>
              <a:t>‹Nr.›</a:t>
            </a:fld>
            <a:endParaRPr lang="de-AT"/>
          </a:p>
        </p:txBody>
      </p:sp>
    </p:spTree>
    <p:extLst>
      <p:ext uri="{BB962C8B-B14F-4D97-AF65-F5344CB8AC3E}">
        <p14:creationId xmlns:p14="http://schemas.microsoft.com/office/powerpoint/2010/main" val="268879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15D49-90FD-4D45-B0ED-F9DD48E5CD2C}" type="datetimeFigureOut">
              <a:rPr lang="de-AT" smtClean="0"/>
              <a:t>28.02.2020</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6C3C3-733C-4A3E-91F5-646D09960BC4}" type="slidenum">
              <a:rPr lang="de-AT" smtClean="0"/>
              <a:t>‹Nr.›</a:t>
            </a:fld>
            <a:endParaRPr lang="de-AT"/>
          </a:p>
        </p:txBody>
      </p:sp>
    </p:spTree>
    <p:extLst>
      <p:ext uri="{BB962C8B-B14F-4D97-AF65-F5344CB8AC3E}">
        <p14:creationId xmlns:p14="http://schemas.microsoft.com/office/powerpoint/2010/main" val="21329776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34950"/>
            <a:ext cx="8215313"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smtClean="0"/>
              <a:t>Klicken Sie, um das Format des Titeltextes zu bearbeiten</a:t>
            </a:r>
          </a:p>
        </p:txBody>
      </p:sp>
      <p:sp>
        <p:nvSpPr>
          <p:cNvPr id="1027" name="Rectangle 2"/>
          <p:cNvSpPr>
            <a:spLocks noGrp="1" noChangeArrowheads="1"/>
          </p:cNvSpPr>
          <p:nvPr>
            <p:ph type="body" idx="1"/>
          </p:nvPr>
        </p:nvSpPr>
        <p:spPr bwMode="auto">
          <a:xfrm>
            <a:off x="457200" y="1604963"/>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Tree>
    <p:extLst>
      <p:ext uri="{BB962C8B-B14F-4D97-AF65-F5344CB8AC3E}">
        <p14:creationId xmlns:p14="http://schemas.microsoft.com/office/powerpoint/2010/main" val="351092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000">
          <a:solidFill>
            <a:srgbClr val="FFFFC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000">
          <a:solidFill>
            <a:srgbClr val="FFFFCC"/>
          </a:solidFill>
          <a:latin typeface="Arial" charset="0"/>
          <a:ea typeface="SimSun" charset="-122"/>
        </a:defRPr>
      </a:lvl2pPr>
      <a:lvl3pPr algn="l" defTabSz="449263" rtl="0" eaLnBrk="0" fontAlgn="base" hangingPunct="0">
        <a:spcBef>
          <a:spcPct val="0"/>
        </a:spcBef>
        <a:spcAft>
          <a:spcPct val="0"/>
        </a:spcAft>
        <a:buClr>
          <a:srgbClr val="000000"/>
        </a:buClr>
        <a:buSzPct val="100000"/>
        <a:buFont typeface="Times New Roman" pitchFamily="18" charset="0"/>
        <a:defRPr sz="4000">
          <a:solidFill>
            <a:srgbClr val="FFFFCC"/>
          </a:solidFill>
          <a:latin typeface="Arial" charset="0"/>
          <a:ea typeface="SimSun" charset="-122"/>
        </a:defRPr>
      </a:lvl3pPr>
      <a:lvl4pPr algn="l" defTabSz="449263" rtl="0" eaLnBrk="0" fontAlgn="base" hangingPunct="0">
        <a:spcBef>
          <a:spcPct val="0"/>
        </a:spcBef>
        <a:spcAft>
          <a:spcPct val="0"/>
        </a:spcAft>
        <a:buClr>
          <a:srgbClr val="000000"/>
        </a:buClr>
        <a:buSzPct val="100000"/>
        <a:buFont typeface="Times New Roman" pitchFamily="18" charset="0"/>
        <a:defRPr sz="4000">
          <a:solidFill>
            <a:srgbClr val="FFFFCC"/>
          </a:solidFill>
          <a:latin typeface="Arial" charset="0"/>
          <a:ea typeface="SimSun" charset="-122"/>
        </a:defRPr>
      </a:lvl4pPr>
      <a:lvl5pPr algn="l" defTabSz="449263" rtl="0" eaLnBrk="0" fontAlgn="base" hangingPunct="0">
        <a:spcBef>
          <a:spcPct val="0"/>
        </a:spcBef>
        <a:spcAft>
          <a:spcPct val="0"/>
        </a:spcAft>
        <a:buClr>
          <a:srgbClr val="000000"/>
        </a:buClr>
        <a:buSzPct val="100000"/>
        <a:buFont typeface="Times New Roman" pitchFamily="18" charset="0"/>
        <a:defRPr sz="4000">
          <a:solidFill>
            <a:srgbClr val="FFFFCC"/>
          </a:solidFill>
          <a:latin typeface="Arial" charset="0"/>
          <a:ea typeface="SimSun"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FFFFCC"/>
          </a:solidFill>
          <a:latin typeface="Arial" charset="0"/>
          <a:ea typeface="SimSun"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FFFFCC"/>
          </a:solidFill>
          <a:latin typeface="Arial" charset="0"/>
          <a:ea typeface="SimSun"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FFFFCC"/>
          </a:solidFill>
          <a:latin typeface="Arial" charset="0"/>
          <a:ea typeface="SimSun"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FFFFCC"/>
          </a:solidFill>
          <a:latin typeface="Arial" charset="0"/>
          <a:ea typeface="SimSun" charset="-122"/>
        </a:defRPr>
      </a:lvl9pPr>
    </p:titleStyle>
    <p:bodyStyle>
      <a:lvl1pPr marL="342900" indent="-342900" algn="l" defTabSz="449263" rtl="0" eaLnBrk="0" fontAlgn="base" hangingPunct="0">
        <a:spcBef>
          <a:spcPts val="625"/>
        </a:spcBef>
        <a:spcAft>
          <a:spcPct val="0"/>
        </a:spcAft>
        <a:buClr>
          <a:srgbClr val="000000"/>
        </a:buClr>
        <a:buSzPct val="100000"/>
        <a:buFont typeface="Times New Roman" pitchFamily="18" charset="0"/>
        <a:defRPr sz="3200" b="1">
          <a:solidFill>
            <a:srgbClr val="FFFFCC"/>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itchFamily="18" charset="0"/>
        <a:defRPr sz="2800" b="1">
          <a:solidFill>
            <a:srgbClr val="FFFFCC"/>
          </a:solidFill>
          <a:latin typeface="+mn-lt"/>
          <a:ea typeface="+mn-ea"/>
        </a:defRPr>
      </a:lvl2pPr>
      <a:lvl3pPr marL="1143000" indent="-228600" algn="l" defTabSz="449263" rtl="0" eaLnBrk="0" fontAlgn="base" hangingPunct="0">
        <a:spcBef>
          <a:spcPts val="425"/>
        </a:spcBef>
        <a:spcAft>
          <a:spcPct val="0"/>
        </a:spcAft>
        <a:buClr>
          <a:srgbClr val="000000"/>
        </a:buClr>
        <a:buSzPct val="100000"/>
        <a:buFont typeface="Times New Roman" pitchFamily="18" charset="0"/>
        <a:defRPr sz="2400" b="1">
          <a:solidFill>
            <a:srgbClr val="FFFFCC"/>
          </a:solidFill>
          <a:latin typeface="+mn-lt"/>
          <a:ea typeface="+mn-ea"/>
        </a:defRPr>
      </a:lvl3pPr>
      <a:lvl4pPr marL="1600200" indent="-228600" algn="l" defTabSz="449263" rtl="0" eaLnBrk="0" fontAlgn="base" hangingPunct="0">
        <a:spcBef>
          <a:spcPts val="325"/>
        </a:spcBef>
        <a:spcAft>
          <a:spcPct val="0"/>
        </a:spcAft>
        <a:buClr>
          <a:srgbClr val="000000"/>
        </a:buClr>
        <a:buSzPct val="100000"/>
        <a:buFont typeface="Times New Roman" pitchFamily="18" charset="0"/>
        <a:defRPr sz="2000" b="1">
          <a:solidFill>
            <a:srgbClr val="FFFFCC"/>
          </a:solidFill>
          <a:latin typeface="+mn-lt"/>
          <a:ea typeface="+mn-ea"/>
        </a:defRPr>
      </a:lvl4pPr>
      <a:lvl5pPr marL="2057400" indent="-228600" algn="l" defTabSz="449263" rtl="0" eaLnBrk="0" fontAlgn="base" hangingPunct="0">
        <a:spcBef>
          <a:spcPts val="325"/>
        </a:spcBef>
        <a:spcAft>
          <a:spcPct val="0"/>
        </a:spcAft>
        <a:buClr>
          <a:srgbClr val="000000"/>
        </a:buClr>
        <a:buSzPct val="100000"/>
        <a:buFont typeface="Times New Roman" pitchFamily="18" charset="0"/>
        <a:defRPr sz="2000" b="1">
          <a:solidFill>
            <a:srgbClr val="FFFFCC"/>
          </a:solidFill>
          <a:latin typeface="+mn-lt"/>
          <a:ea typeface="+mn-ea"/>
        </a:defRPr>
      </a:lvl5pPr>
      <a:lvl6pPr marL="2514600" indent="-228600" algn="l" defTabSz="449263" rtl="0" eaLnBrk="0" fontAlgn="base" hangingPunct="0">
        <a:spcBef>
          <a:spcPts val="325"/>
        </a:spcBef>
        <a:spcAft>
          <a:spcPct val="0"/>
        </a:spcAft>
        <a:buClr>
          <a:srgbClr val="000000"/>
        </a:buClr>
        <a:buSzPct val="100000"/>
        <a:buFont typeface="Times New Roman" pitchFamily="16" charset="0"/>
        <a:defRPr sz="2000" b="1">
          <a:solidFill>
            <a:srgbClr val="FFFFCC"/>
          </a:solidFill>
          <a:latin typeface="+mn-lt"/>
          <a:ea typeface="+mn-ea"/>
        </a:defRPr>
      </a:lvl6pPr>
      <a:lvl7pPr marL="2971800" indent="-228600" algn="l" defTabSz="449263" rtl="0" eaLnBrk="0" fontAlgn="base" hangingPunct="0">
        <a:spcBef>
          <a:spcPts val="325"/>
        </a:spcBef>
        <a:spcAft>
          <a:spcPct val="0"/>
        </a:spcAft>
        <a:buClr>
          <a:srgbClr val="000000"/>
        </a:buClr>
        <a:buSzPct val="100000"/>
        <a:buFont typeface="Times New Roman" pitchFamily="16" charset="0"/>
        <a:defRPr sz="2000" b="1">
          <a:solidFill>
            <a:srgbClr val="FFFFCC"/>
          </a:solidFill>
          <a:latin typeface="+mn-lt"/>
          <a:ea typeface="+mn-ea"/>
        </a:defRPr>
      </a:lvl7pPr>
      <a:lvl8pPr marL="3429000" indent="-228600" algn="l" defTabSz="449263" rtl="0" eaLnBrk="0" fontAlgn="base" hangingPunct="0">
        <a:spcBef>
          <a:spcPts val="325"/>
        </a:spcBef>
        <a:spcAft>
          <a:spcPct val="0"/>
        </a:spcAft>
        <a:buClr>
          <a:srgbClr val="000000"/>
        </a:buClr>
        <a:buSzPct val="100000"/>
        <a:buFont typeface="Times New Roman" pitchFamily="16" charset="0"/>
        <a:defRPr sz="2000" b="1">
          <a:solidFill>
            <a:srgbClr val="FFFFCC"/>
          </a:solidFill>
          <a:latin typeface="+mn-lt"/>
          <a:ea typeface="+mn-ea"/>
        </a:defRPr>
      </a:lvl8pPr>
      <a:lvl9pPr marL="3886200" indent="-228600" algn="l" defTabSz="449263" rtl="0" eaLnBrk="0" fontAlgn="base" hangingPunct="0">
        <a:spcBef>
          <a:spcPts val="325"/>
        </a:spcBef>
        <a:spcAft>
          <a:spcPct val="0"/>
        </a:spcAft>
        <a:buClr>
          <a:srgbClr val="000000"/>
        </a:buClr>
        <a:buSzPct val="100000"/>
        <a:buFont typeface="Times New Roman" pitchFamily="16" charset="0"/>
        <a:defRPr sz="2000" b="1">
          <a:solidFill>
            <a:srgbClr val="FFFFCC"/>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548680"/>
            <a:ext cx="7772400" cy="1470025"/>
          </a:xfrm>
        </p:spPr>
        <p:txBody>
          <a:bodyPr>
            <a:noAutofit/>
          </a:bodyPr>
          <a:lstStyle/>
          <a:p>
            <a:r>
              <a:rPr lang="de-AT" sz="6600" dirty="0" smtClean="0"/>
              <a:t>Jesus heilt </a:t>
            </a:r>
            <a:br>
              <a:rPr lang="de-AT" sz="6600" dirty="0" smtClean="0"/>
            </a:br>
            <a:r>
              <a:rPr lang="de-AT" sz="6600" dirty="0" smtClean="0"/>
              <a:t>Herz, Hirn, Hand</a:t>
            </a:r>
            <a:endParaRPr lang="de-AT" sz="6600" dirty="0"/>
          </a:p>
        </p:txBody>
      </p:sp>
      <p:sp>
        <p:nvSpPr>
          <p:cNvPr id="3" name="Untertitel 2"/>
          <p:cNvSpPr>
            <a:spLocks noGrp="1"/>
          </p:cNvSpPr>
          <p:nvPr>
            <p:ph type="subTitle" idx="1"/>
          </p:nvPr>
        </p:nvSpPr>
        <p:spPr>
          <a:xfrm>
            <a:off x="1403648" y="5398368"/>
            <a:ext cx="6400800" cy="766936"/>
          </a:xfrm>
        </p:spPr>
        <p:txBody>
          <a:bodyPr>
            <a:normAutofit/>
          </a:bodyPr>
          <a:lstStyle/>
          <a:p>
            <a:r>
              <a:rPr lang="de-AT" sz="4400" dirty="0" smtClean="0"/>
              <a:t>Lukas 6,6-11</a:t>
            </a:r>
            <a:endParaRPr lang="de-AT" sz="4400"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404" y="2836099"/>
            <a:ext cx="1816295" cy="2222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2694" y="2922393"/>
            <a:ext cx="2222618" cy="2153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8799" y="2852936"/>
            <a:ext cx="1868388" cy="222261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4168034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dirty="0" smtClean="0">
                <a:solidFill>
                  <a:schemeClr val="accent6">
                    <a:lumMod val="20000"/>
                    <a:lumOff val="80000"/>
                  </a:schemeClr>
                </a:solidFill>
              </a:rPr>
              <a:t>3. Die Therapie </a:t>
            </a:r>
            <a:endParaRPr lang="de-AT" dirty="0">
              <a:solidFill>
                <a:schemeClr val="accent6">
                  <a:lumMod val="20000"/>
                  <a:lumOff val="80000"/>
                </a:schemeClr>
              </a:solidFill>
            </a:endParaRPr>
          </a:p>
        </p:txBody>
      </p:sp>
      <p:sp>
        <p:nvSpPr>
          <p:cNvPr id="3" name="Untertitel 2"/>
          <p:cNvSpPr>
            <a:spLocks noGrp="1"/>
          </p:cNvSpPr>
          <p:nvPr>
            <p:ph idx="1"/>
          </p:nvPr>
        </p:nvSpPr>
        <p:spPr>
          <a:xfrm>
            <a:off x="467544" y="1412776"/>
            <a:ext cx="5987008" cy="5040560"/>
          </a:xfrm>
        </p:spPr>
        <p:txBody>
          <a:bodyPr>
            <a:noAutofit/>
          </a:bodyPr>
          <a:lstStyle/>
          <a:p>
            <a:pPr marL="0" indent="0">
              <a:spcBef>
                <a:spcPts val="0"/>
              </a:spcBef>
              <a:buNone/>
            </a:pPr>
            <a:r>
              <a:rPr lang="de-AT" i="1" dirty="0" smtClean="0"/>
              <a:t>10 Und nachdem er sie alle ringsum angeblickt hatte, sprach er zu ihm: </a:t>
            </a:r>
            <a:r>
              <a:rPr lang="de-AT" b="1" i="1" dirty="0" smtClean="0">
                <a:solidFill>
                  <a:schemeClr val="accent6">
                    <a:lumMod val="20000"/>
                    <a:lumOff val="80000"/>
                  </a:schemeClr>
                </a:solidFill>
              </a:rPr>
              <a:t>„Strecke deine Hand aus!“</a:t>
            </a:r>
            <a:r>
              <a:rPr lang="de-AT" i="1" dirty="0" smtClean="0"/>
              <a:t> Und er tat es; und seine Hand wurde wiederhergestellt. </a:t>
            </a:r>
          </a:p>
          <a:p>
            <a:pPr marL="0" indent="0">
              <a:spcBef>
                <a:spcPts val="0"/>
              </a:spcBef>
              <a:buNone/>
            </a:pPr>
            <a:r>
              <a:rPr lang="de-AT" i="1" dirty="0" smtClean="0"/>
              <a:t>11 Sie aber wurden mit </a:t>
            </a:r>
            <a:r>
              <a:rPr lang="de-AT" b="1" i="1" dirty="0" smtClean="0">
                <a:solidFill>
                  <a:schemeClr val="accent6">
                    <a:lumMod val="20000"/>
                    <a:lumOff val="80000"/>
                  </a:schemeClr>
                </a:solidFill>
              </a:rPr>
              <a:t>Unverstand</a:t>
            </a:r>
            <a:r>
              <a:rPr lang="de-AT" i="1" dirty="0" smtClean="0">
                <a:solidFill>
                  <a:schemeClr val="accent6">
                    <a:lumMod val="20000"/>
                    <a:lumOff val="80000"/>
                  </a:schemeClr>
                </a:solidFill>
              </a:rPr>
              <a:t> </a:t>
            </a:r>
            <a:r>
              <a:rPr lang="de-AT" i="1" dirty="0" smtClean="0"/>
              <a:t>erfüllt und besprachen sich untereinander, was sie Jesus tun sollten.</a:t>
            </a:r>
            <a:endParaRPr lang="de-AT" i="1"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52320" y="692696"/>
            <a:ext cx="12945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712" y="2492896"/>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15190" y="4365103"/>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166856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dirty="0" smtClean="0">
                <a:solidFill>
                  <a:schemeClr val="accent6">
                    <a:lumMod val="20000"/>
                    <a:lumOff val="80000"/>
                  </a:schemeClr>
                </a:solidFill>
              </a:rPr>
              <a:t>3. Die Therapie </a:t>
            </a:r>
            <a:endParaRPr lang="de-AT" dirty="0">
              <a:solidFill>
                <a:schemeClr val="accent6">
                  <a:lumMod val="20000"/>
                  <a:lumOff val="80000"/>
                </a:schemeClr>
              </a:solidFill>
            </a:endParaRPr>
          </a:p>
        </p:txBody>
      </p:sp>
      <p:pic>
        <p:nvPicPr>
          <p:cNvPr id="5" name="Picture 3" descr="C:\Users\Christian Bensel\Desktop\Apologetik\Bilder\colorful-heart-gordon-johnson-from-pixabay.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7162712" y="2492896"/>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Blur radius="24"/>
                    </a14:imgEffect>
                  </a14:imgLayer>
                </a14:imgProps>
              </a:ext>
              <a:ext uri="{28A0092B-C50C-407E-A947-70E740481C1C}">
                <a14:useLocalDpi xmlns:a14="http://schemas.microsoft.com/office/drawing/2010/main"/>
              </a:ext>
            </a:extLst>
          </a:blip>
          <a:srcRect/>
          <a:stretch>
            <a:fillRect/>
          </a:stretch>
        </p:blipFill>
        <p:spPr bwMode="auto">
          <a:xfrm>
            <a:off x="7415190" y="4365103"/>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pic>
        <p:nvPicPr>
          <p:cNvPr id="9" name="Picture 2" descr="C:\Users\Christian Bensel\Desktop\Apologetik\Bilder\hand-OpenClipart-Vectors-from-Pixabay.pn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Blur radius="22"/>
                    </a14:imgEffect>
                  </a14:imgLayer>
                </a14:imgProps>
              </a:ext>
              <a:ext uri="{28A0092B-C50C-407E-A947-70E740481C1C}">
                <a14:useLocalDpi xmlns:a14="http://schemas.microsoft.com/office/drawing/2010/main"/>
              </a:ext>
            </a:extLst>
          </a:blip>
          <a:srcRect/>
          <a:stretch>
            <a:fillRect/>
          </a:stretch>
        </p:blipFill>
        <p:spPr bwMode="auto">
          <a:xfrm>
            <a:off x="7415190" y="711868"/>
            <a:ext cx="1294569" cy="1584176"/>
          </a:xfrm>
          <a:prstGeom prst="rect">
            <a:avLst/>
          </a:prstGeom>
          <a:noFill/>
          <a:extLst>
            <a:ext uri="{909E8E84-426E-40DD-AFC4-6F175D3DCCD1}">
              <a14:hiddenFill xmlns:a14="http://schemas.microsoft.com/office/drawing/2010/main">
                <a:solidFill>
                  <a:srgbClr val="FFFFFF"/>
                </a:solidFill>
              </a14:hiddenFill>
            </a:ext>
          </a:extLst>
        </p:spPr>
      </p:pic>
      <p:sp>
        <p:nvSpPr>
          <p:cNvPr id="11" name="Untertitel 2"/>
          <p:cNvSpPr>
            <a:spLocks noGrp="1"/>
          </p:cNvSpPr>
          <p:nvPr>
            <p:ph idx="1"/>
          </p:nvPr>
        </p:nvSpPr>
        <p:spPr>
          <a:xfrm>
            <a:off x="467544" y="1412776"/>
            <a:ext cx="5987008" cy="5040560"/>
          </a:xfrm>
        </p:spPr>
        <p:txBody>
          <a:bodyPr>
            <a:noAutofit/>
          </a:bodyPr>
          <a:lstStyle/>
          <a:p>
            <a:pPr marL="0" indent="0">
              <a:spcBef>
                <a:spcPts val="0"/>
              </a:spcBef>
              <a:buNone/>
            </a:pPr>
            <a:endParaRPr lang="de-AT" i="1" dirty="0" smtClean="0"/>
          </a:p>
          <a:p>
            <a:pPr marL="0" indent="0">
              <a:spcBef>
                <a:spcPts val="0"/>
              </a:spcBef>
              <a:buNone/>
            </a:pPr>
            <a:endParaRPr lang="de-AT" i="1" dirty="0"/>
          </a:p>
          <a:p>
            <a:pPr marL="0" indent="0">
              <a:spcBef>
                <a:spcPts val="0"/>
              </a:spcBef>
              <a:buNone/>
            </a:pPr>
            <a:endParaRPr lang="de-AT" i="1" dirty="0" smtClean="0"/>
          </a:p>
          <a:p>
            <a:pPr marL="0" indent="0">
              <a:spcBef>
                <a:spcPts val="0"/>
              </a:spcBef>
              <a:buNone/>
            </a:pPr>
            <a:endParaRPr lang="de-AT" i="1" dirty="0"/>
          </a:p>
          <a:p>
            <a:pPr marL="0" indent="0">
              <a:spcBef>
                <a:spcPts val="0"/>
              </a:spcBef>
              <a:buNone/>
            </a:pPr>
            <a:endParaRPr lang="de-AT" i="1" dirty="0" smtClean="0"/>
          </a:p>
          <a:p>
            <a:pPr marL="0" indent="0">
              <a:spcBef>
                <a:spcPts val="0"/>
              </a:spcBef>
              <a:buNone/>
            </a:pPr>
            <a:r>
              <a:rPr lang="de-AT" i="1" dirty="0" smtClean="0"/>
              <a:t>11 Sie aber wurden mit </a:t>
            </a:r>
            <a:r>
              <a:rPr lang="de-AT" b="1" i="1" dirty="0" smtClean="0">
                <a:solidFill>
                  <a:schemeClr val="accent6">
                    <a:lumMod val="20000"/>
                    <a:lumOff val="80000"/>
                  </a:schemeClr>
                </a:solidFill>
              </a:rPr>
              <a:t>Unverstand</a:t>
            </a:r>
            <a:r>
              <a:rPr lang="de-AT" i="1" dirty="0" smtClean="0">
                <a:solidFill>
                  <a:schemeClr val="accent6">
                    <a:lumMod val="20000"/>
                    <a:lumOff val="80000"/>
                  </a:schemeClr>
                </a:solidFill>
              </a:rPr>
              <a:t> </a:t>
            </a:r>
            <a:r>
              <a:rPr lang="de-AT" i="1" dirty="0" smtClean="0"/>
              <a:t>erfüllt und besprachen sich untereinander, was sie Jesus tun sollten.</a:t>
            </a:r>
            <a:endParaRPr lang="de-AT" i="1" dirty="0"/>
          </a:p>
        </p:txBody>
      </p:sp>
    </p:spTree>
    <p:extLst>
      <p:ext uri="{BB962C8B-B14F-4D97-AF65-F5344CB8AC3E}">
        <p14:creationId xmlns:p14="http://schemas.microsoft.com/office/powerpoint/2010/main" val="96306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dirty="0" smtClean="0">
                <a:solidFill>
                  <a:schemeClr val="accent6">
                    <a:lumMod val="20000"/>
                    <a:lumOff val="80000"/>
                  </a:schemeClr>
                </a:solidFill>
              </a:rPr>
              <a:t>3. Die Therapie </a:t>
            </a:r>
            <a:endParaRPr lang="de-AT" dirty="0">
              <a:solidFill>
                <a:schemeClr val="accent6">
                  <a:lumMod val="20000"/>
                  <a:lumOff val="80000"/>
                </a:schemeClr>
              </a:solidFill>
            </a:endParaRPr>
          </a:p>
        </p:txBody>
      </p:sp>
      <p:sp>
        <p:nvSpPr>
          <p:cNvPr id="3" name="Untertitel 2"/>
          <p:cNvSpPr>
            <a:spLocks noGrp="1"/>
          </p:cNvSpPr>
          <p:nvPr>
            <p:ph idx="1"/>
          </p:nvPr>
        </p:nvSpPr>
        <p:spPr>
          <a:xfrm>
            <a:off x="467544" y="1412776"/>
            <a:ext cx="5987008" cy="5040560"/>
          </a:xfrm>
        </p:spPr>
        <p:txBody>
          <a:bodyPr>
            <a:noAutofit/>
          </a:bodyPr>
          <a:lstStyle/>
          <a:p>
            <a:pPr marL="0" indent="0">
              <a:spcBef>
                <a:spcPts val="0"/>
              </a:spcBef>
              <a:buNone/>
            </a:pPr>
            <a:r>
              <a:rPr lang="de-AT" i="1" dirty="0"/>
              <a:t>„Trotz allem, was sie von Gott wussten, ehrten sie ihn aber nicht als Gott und brachten ihm auch keinerlei Dank. Stattdessen verloren sich ihre Gedanken ins Nichts, und in ihrem uneinsichtigen Herzen wurde es finster.“</a:t>
            </a:r>
            <a:r>
              <a:rPr lang="de-AT" dirty="0"/>
              <a:t> </a:t>
            </a:r>
            <a:endParaRPr lang="de-AT" dirty="0" smtClean="0"/>
          </a:p>
          <a:p>
            <a:pPr marL="0" indent="0" algn="r">
              <a:spcBef>
                <a:spcPts val="0"/>
              </a:spcBef>
              <a:buNone/>
            </a:pPr>
            <a:r>
              <a:rPr lang="de-AT" dirty="0" smtClean="0"/>
              <a:t>(Römerbrief 1,21)</a:t>
            </a:r>
            <a:endParaRPr lang="de-AT" i="1" dirty="0"/>
          </a:p>
        </p:txBody>
      </p:sp>
      <p:pic>
        <p:nvPicPr>
          <p:cNvPr id="5" name="Picture 3" descr="C:\Users\Christian Bensel\Desktop\Apologetik\Bilder\colorful-heart-gordon-johnson-from-pixabay.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7162712" y="2492896"/>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Blur radius="24"/>
                    </a14:imgEffect>
                  </a14:imgLayer>
                </a14:imgProps>
              </a:ext>
              <a:ext uri="{28A0092B-C50C-407E-A947-70E740481C1C}">
                <a14:useLocalDpi xmlns:a14="http://schemas.microsoft.com/office/drawing/2010/main"/>
              </a:ext>
            </a:extLst>
          </a:blip>
          <a:srcRect/>
          <a:stretch>
            <a:fillRect/>
          </a:stretch>
        </p:blipFill>
        <p:spPr bwMode="auto">
          <a:xfrm>
            <a:off x="7415190" y="4365103"/>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pic>
        <p:nvPicPr>
          <p:cNvPr id="9" name="Picture 2" descr="C:\Users\Christian Bensel\Desktop\Apologetik\Bilder\hand-OpenClipart-Vectors-from-Pixabay.pn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Blur radius="22"/>
                    </a14:imgEffect>
                  </a14:imgLayer>
                </a14:imgProps>
              </a:ext>
              <a:ext uri="{28A0092B-C50C-407E-A947-70E740481C1C}">
                <a14:useLocalDpi xmlns:a14="http://schemas.microsoft.com/office/drawing/2010/main"/>
              </a:ext>
            </a:extLst>
          </a:blip>
          <a:srcRect/>
          <a:stretch>
            <a:fillRect/>
          </a:stretch>
        </p:blipFill>
        <p:spPr bwMode="auto">
          <a:xfrm>
            <a:off x="7415190" y="711868"/>
            <a:ext cx="1294569"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3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476672"/>
            <a:ext cx="8280920" cy="1872208"/>
          </a:xfrm>
        </p:spPr>
        <p:txBody>
          <a:bodyPr>
            <a:noAutofit/>
          </a:bodyPr>
          <a:lstStyle/>
          <a:p>
            <a:r>
              <a:rPr lang="de-AT" dirty="0" smtClean="0"/>
              <a:t>Jesus gibt am Sabbat mutig Gelegenheit, an Herz, Hand und Hirn gesund zu werden</a:t>
            </a:r>
            <a:endParaRPr lang="de-AT" dirty="0"/>
          </a:p>
        </p:txBody>
      </p:sp>
      <p:sp>
        <p:nvSpPr>
          <p:cNvPr id="3" name="Untertitel 2"/>
          <p:cNvSpPr>
            <a:spLocks noGrp="1"/>
          </p:cNvSpPr>
          <p:nvPr>
            <p:ph type="subTitle" idx="1"/>
          </p:nvPr>
        </p:nvSpPr>
        <p:spPr>
          <a:xfrm>
            <a:off x="1403648" y="5398368"/>
            <a:ext cx="6400800" cy="766936"/>
          </a:xfrm>
        </p:spPr>
        <p:txBody>
          <a:bodyPr>
            <a:normAutofit/>
          </a:bodyPr>
          <a:lstStyle/>
          <a:p>
            <a:r>
              <a:rPr lang="de-AT" sz="4400" dirty="0" smtClean="0"/>
              <a:t>Lukas 6,6-11</a:t>
            </a:r>
            <a:endParaRPr lang="de-AT" sz="4400"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404" y="2836099"/>
            <a:ext cx="1816295" cy="2222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2694" y="2922393"/>
            <a:ext cx="2222618" cy="2153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8799" y="2852936"/>
            <a:ext cx="1868388" cy="222261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405075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572305"/>
            <a:ext cx="2952327" cy="3121097"/>
          </a:xfrm>
        </p:spPr>
        <p:txBody>
          <a:bodyPr>
            <a:noAutofit/>
          </a:bodyPr>
          <a:lstStyle/>
          <a:p>
            <a:r>
              <a:rPr lang="de-AT" sz="4000" dirty="0" smtClean="0"/>
              <a:t>Jesus gibt Dir Gelegenheit, umzudenken und zu leben</a:t>
            </a:r>
            <a:endParaRPr lang="de-AT" sz="4000" dirty="0"/>
          </a:p>
        </p:txBody>
      </p:sp>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pic>
        <p:nvPicPr>
          <p:cNvPr id="8"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Blur radius="22"/>
                    </a14:imgEffect>
                  </a14:imgLayer>
                </a14:imgProps>
              </a:ext>
              <a:ext uri="{28A0092B-C50C-407E-A947-70E740481C1C}">
                <a14:useLocalDpi xmlns:a14="http://schemas.microsoft.com/office/drawing/2010/main"/>
              </a:ext>
            </a:extLst>
          </a:blip>
          <a:srcRect/>
          <a:stretch>
            <a:fillRect/>
          </a:stretch>
        </p:blipFill>
        <p:spPr bwMode="auto">
          <a:xfrm>
            <a:off x="5528491" y="548678"/>
            <a:ext cx="12945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hristian Bensel\Desktop\Apologetik\Bilder\colorful-heart-gordon-johnson-from-pixabay.png"/>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5383688" y="2348878"/>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hristian Bensel\Desktop\Apologetik\Bilder\brain-OpenClipart-Vectors-from-Pixabay.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artisticBlur radius="24"/>
                    </a14:imgEffect>
                  </a14:imgLayer>
                </a14:imgProps>
              </a:ext>
              <a:ext uri="{28A0092B-C50C-407E-A947-70E740481C1C}">
                <a14:useLocalDpi xmlns:a14="http://schemas.microsoft.com/office/drawing/2010/main"/>
              </a:ext>
            </a:extLst>
          </a:blip>
          <a:srcRect/>
          <a:stretch>
            <a:fillRect/>
          </a:stretch>
        </p:blipFill>
        <p:spPr bwMode="auto">
          <a:xfrm>
            <a:off x="5509926" y="4221085"/>
            <a:ext cx="1331699" cy="1584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hristian Bensel\Desktop\Apologetik\Bilder\hand-OpenClipart-Vectors-from-Pixabay.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70320" y="548678"/>
            <a:ext cx="12945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Christian Bensel\Desktop\Apologetik\Bilder\colorful-heart-gordon-johnson-from-pixabay.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25517" y="2348879"/>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Christian Bensel\Desktop\Apologetik\Bilder\brain-OpenClipart-Vectors-from-Pixabay.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51755" y="4221085"/>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1115616" y="3883549"/>
            <a:ext cx="3456384" cy="1384995"/>
          </a:xfrm>
          <a:prstGeom prst="rect">
            <a:avLst/>
          </a:prstGeom>
          <a:noFill/>
        </p:spPr>
        <p:txBody>
          <a:bodyPr wrap="square" rtlCol="0">
            <a:spAutoFit/>
          </a:bodyPr>
          <a:lstStyle/>
          <a:p>
            <a:r>
              <a:rPr lang="de-AT" sz="2800" dirty="0" smtClean="0">
                <a:solidFill>
                  <a:schemeClr val="accent6">
                    <a:lumMod val="20000"/>
                    <a:lumOff val="80000"/>
                  </a:schemeClr>
                </a:solidFill>
              </a:rPr>
              <a:t>Mach das Herz auf.</a:t>
            </a:r>
          </a:p>
          <a:p>
            <a:r>
              <a:rPr lang="de-AT" sz="2800" dirty="0" smtClean="0">
                <a:solidFill>
                  <a:schemeClr val="accent6">
                    <a:lumMod val="20000"/>
                    <a:lumOff val="80000"/>
                  </a:schemeClr>
                </a:solidFill>
              </a:rPr>
              <a:t>Schalt das Hirn ein.</a:t>
            </a:r>
          </a:p>
          <a:p>
            <a:r>
              <a:rPr lang="de-AT" sz="2800" dirty="0" smtClean="0">
                <a:solidFill>
                  <a:schemeClr val="accent6">
                    <a:lumMod val="20000"/>
                    <a:lumOff val="80000"/>
                  </a:schemeClr>
                </a:solidFill>
              </a:rPr>
              <a:t>Streck die Hand aus.</a:t>
            </a:r>
            <a:endParaRPr lang="de-AT" sz="2800" dirty="0">
              <a:solidFill>
                <a:schemeClr val="accent6">
                  <a:lumMod val="20000"/>
                  <a:lumOff val="80000"/>
                </a:schemeClr>
              </a:solidFill>
            </a:endParaRPr>
          </a:p>
        </p:txBody>
      </p:sp>
    </p:spTree>
    <p:extLst>
      <p:ext uri="{BB962C8B-B14F-4D97-AF65-F5344CB8AC3E}">
        <p14:creationId xmlns:p14="http://schemas.microsoft.com/office/powerpoint/2010/main" val="3391268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 xmlns:a16="http://schemas.microsoft.com/office/drawing/2014/main" id="{4F77075F-C6F7-3B4C-BEA9-1CB7FB733ACF}"/>
              </a:ext>
            </a:extLst>
          </p:cNvPr>
          <p:cNvSpPr txBox="1"/>
          <p:nvPr/>
        </p:nvSpPr>
        <p:spPr>
          <a:xfrm>
            <a:off x="183527" y="5855788"/>
            <a:ext cx="8774195" cy="700190"/>
          </a:xfrm>
          <a:prstGeom prst="rect">
            <a:avLst/>
          </a:prstGeom>
          <a:noFill/>
        </p:spPr>
        <p:txBody>
          <a:bodyPr wrap="square" lIns="68577" tIns="34289" rIns="68577" bIns="34289" rtlCol="0">
            <a:spAutoFit/>
          </a:bodyPr>
          <a:lstStyle/>
          <a:p>
            <a:pPr algn="ctr" defTabSz="685766" eaLnBrk="0" fontAlgn="base" hangingPunct="0">
              <a:spcBef>
                <a:spcPct val="0"/>
              </a:spcBef>
              <a:spcAft>
                <a:spcPct val="0"/>
              </a:spcAft>
              <a:buClr>
                <a:srgbClr val="000000"/>
              </a:buClr>
              <a:buSzPct val="100000"/>
              <a:buFont typeface="Times New Roman" pitchFamily="18" charset="0"/>
              <a:buNone/>
            </a:pPr>
            <a:r>
              <a:rPr lang="de-DE" sz="4100" b="1" i="1" dirty="0">
                <a:solidFill>
                  <a:srgbClr val="FFFFFF">
                    <a:lumMod val="75000"/>
                  </a:srgbClr>
                </a:solidFill>
                <a:latin typeface="Cambria" panose="02040503050406030204" pitchFamily="18" charset="0"/>
                <a:ea typeface="Cambria" panose="02040503050406030204" pitchFamily="18" charset="0"/>
              </a:rPr>
              <a:t>www.begruendetglauben.at</a:t>
            </a:r>
            <a:endParaRPr lang="de-AT" sz="3300" i="1" dirty="0">
              <a:solidFill>
                <a:srgbClr val="FFFFFF">
                  <a:lumMod val="75000"/>
                </a:srgbClr>
              </a:solidFill>
              <a:latin typeface="Cambria" panose="02040503050406030204" pitchFamily="18" charset="0"/>
              <a:ea typeface="Cambria" panose="02040503050406030204" pitchFamily="18" charset="0"/>
            </a:endParaRPr>
          </a:p>
        </p:txBody>
      </p:sp>
      <p:pic>
        <p:nvPicPr>
          <p:cNvPr id="2050" name="Picture 2" descr="https://www.begruendetglauben.at/wp-content/uploads/2018/02/Jesus_Graffiti.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3" y="24"/>
            <a:ext cx="6106122" cy="4941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350650" y="452670"/>
            <a:ext cx="2592288" cy="1200327"/>
          </a:xfrm>
          <a:prstGeom prst="rect">
            <a:avLst/>
          </a:prstGeom>
          <a:solidFill>
            <a:schemeClr val="accent1"/>
          </a:solidFill>
        </p:spPr>
        <p:txBody>
          <a:bodyPr wrap="square" lIns="91438" tIns="45719" rIns="91438" bIns="45719"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de-AT" sz="2400" dirty="0">
                <a:solidFill>
                  <a:srgbClr val="FFFFFF"/>
                </a:solidFill>
                <a:ea typeface="SimSun" pitchFamily="2" charset="-122"/>
              </a:rPr>
              <a:t>BEGEISTERT UND BEGRÜNDET GLAUBEN</a:t>
            </a:r>
          </a:p>
        </p:txBody>
      </p:sp>
      <p:sp>
        <p:nvSpPr>
          <p:cNvPr id="9" name="Textfeld 8"/>
          <p:cNvSpPr txBox="1"/>
          <p:nvPr/>
        </p:nvSpPr>
        <p:spPr>
          <a:xfrm>
            <a:off x="6350650" y="1916832"/>
            <a:ext cx="2592288" cy="1569658"/>
          </a:xfrm>
          <a:prstGeom prst="rect">
            <a:avLst/>
          </a:prstGeom>
          <a:noFill/>
        </p:spPr>
        <p:txBody>
          <a:bodyPr wrap="square" lIns="91438" tIns="45719" rIns="91438" bIns="45719"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de-AT" sz="2400" dirty="0">
                <a:solidFill>
                  <a:srgbClr val="FFFFFF"/>
                </a:solidFill>
                <a:ea typeface="SimSun" pitchFamily="2" charset="-122"/>
              </a:rPr>
              <a:t>„Erbarmt Euch derer, die zweifeln.“ </a:t>
            </a:r>
          </a:p>
          <a:p>
            <a:pPr defTabSz="449263" eaLnBrk="0" fontAlgn="base" hangingPunct="0">
              <a:spcBef>
                <a:spcPct val="0"/>
              </a:spcBef>
              <a:spcAft>
                <a:spcPct val="0"/>
              </a:spcAft>
              <a:buClr>
                <a:srgbClr val="000000"/>
              </a:buClr>
              <a:buSzPct val="100000"/>
              <a:buFont typeface="Times New Roman" pitchFamily="18" charset="0"/>
              <a:buNone/>
            </a:pPr>
            <a:r>
              <a:rPr lang="de-AT" sz="2400" dirty="0">
                <a:solidFill>
                  <a:srgbClr val="FFFFFF"/>
                </a:solidFill>
                <a:ea typeface="SimSun" pitchFamily="2" charset="-122"/>
              </a:rPr>
              <a:t>(Judas 22)</a:t>
            </a:r>
          </a:p>
        </p:txBody>
      </p:sp>
      <p:sp>
        <p:nvSpPr>
          <p:cNvPr id="8" name="Textfeld 7"/>
          <p:cNvSpPr txBox="1"/>
          <p:nvPr/>
        </p:nvSpPr>
        <p:spPr>
          <a:xfrm>
            <a:off x="827584" y="5394125"/>
            <a:ext cx="7704856" cy="461663"/>
          </a:xfrm>
          <a:prstGeom prst="rect">
            <a:avLst/>
          </a:prstGeom>
          <a:solidFill>
            <a:schemeClr val="bg1"/>
          </a:solidFill>
        </p:spPr>
        <p:txBody>
          <a:bodyPr wrap="square" lIns="91438" tIns="45719" rIns="91438" bIns="45719"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de-AT" sz="2400" dirty="0">
                <a:solidFill>
                  <a:srgbClr val="2D2DB9">
                    <a:lumMod val="50000"/>
                  </a:srgbClr>
                </a:solidFill>
                <a:ea typeface="SimSun" pitchFamily="2" charset="-122"/>
              </a:rPr>
              <a:t>Vorträge, Predigten, Seminare, … in Eurer Gemeinde!</a:t>
            </a:r>
          </a:p>
        </p:txBody>
      </p:sp>
      <p:sp>
        <p:nvSpPr>
          <p:cNvPr id="10" name="Textfeld 9"/>
          <p:cNvSpPr txBox="1"/>
          <p:nvPr/>
        </p:nvSpPr>
        <p:spPr>
          <a:xfrm>
            <a:off x="6338334" y="3587534"/>
            <a:ext cx="2592288" cy="1569658"/>
          </a:xfrm>
          <a:prstGeom prst="rect">
            <a:avLst/>
          </a:prstGeom>
          <a:noFill/>
        </p:spPr>
        <p:txBody>
          <a:bodyPr wrap="square" lIns="91438" tIns="45719" rIns="91438" bIns="45719"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de-AT" sz="2400" dirty="0">
                <a:solidFill>
                  <a:srgbClr val="FFFFFF"/>
                </a:solidFill>
                <a:ea typeface="SimSun" pitchFamily="2" charset="-122"/>
              </a:rPr>
              <a:t>„Ihr sollt wissen, wie ihr jedem antworten sollt.“ (Kol 4,6)</a:t>
            </a:r>
          </a:p>
        </p:txBody>
      </p:sp>
    </p:spTree>
    <p:extLst>
      <p:ext uri="{BB962C8B-B14F-4D97-AF65-F5344CB8AC3E}">
        <p14:creationId xmlns:p14="http://schemas.microsoft.com/office/powerpoint/2010/main" val="3622481279"/>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ian Bensel\Desktop\Apologetik\Bilder\Ist hier ein Dokto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58821" y="492292"/>
            <a:ext cx="6686550" cy="4001210"/>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rot="20861199">
            <a:off x="953638" y="404519"/>
            <a:ext cx="1591559" cy="12363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Ist hier ein Doktor?</a:t>
            </a:r>
          </a:p>
        </p:txBody>
      </p:sp>
      <p:sp>
        <p:nvSpPr>
          <p:cNvPr id="9" name="Ellipse 8"/>
          <p:cNvSpPr/>
          <p:nvPr/>
        </p:nvSpPr>
        <p:spPr>
          <a:xfrm rot="21143565">
            <a:off x="4167406" y="329655"/>
            <a:ext cx="2118366" cy="12363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Ich bin ein Doktor. Was ist los?</a:t>
            </a:r>
          </a:p>
        </p:txBody>
      </p:sp>
    </p:spTree>
    <p:extLst>
      <p:ext uri="{BB962C8B-B14F-4D97-AF65-F5344CB8AC3E}">
        <p14:creationId xmlns:p14="http://schemas.microsoft.com/office/powerpoint/2010/main" val="3152973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ian Bensel\Desktop\Apologetik\Bilder\Ist hier ein Dokto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396"/>
          <a:stretch/>
        </p:blipFill>
        <p:spPr bwMode="auto">
          <a:xfrm>
            <a:off x="1158821" y="626976"/>
            <a:ext cx="6686550" cy="4019871"/>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rot="20861199">
            <a:off x="869104" y="350414"/>
            <a:ext cx="1591559" cy="12363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Ein Herz-infarkt!</a:t>
            </a:r>
          </a:p>
        </p:txBody>
      </p:sp>
      <p:sp>
        <p:nvSpPr>
          <p:cNvPr id="8" name="Ellipse 7"/>
          <p:cNvSpPr/>
          <p:nvPr/>
        </p:nvSpPr>
        <p:spPr>
          <a:xfrm rot="21143565">
            <a:off x="3996443" y="905768"/>
            <a:ext cx="2118366" cy="12363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Ich bin Doktor der Philosophie</a:t>
            </a:r>
          </a:p>
        </p:txBody>
      </p:sp>
    </p:spTree>
    <p:extLst>
      <p:ext uri="{BB962C8B-B14F-4D97-AF65-F5344CB8AC3E}">
        <p14:creationId xmlns:p14="http://schemas.microsoft.com/office/powerpoint/2010/main" val="186883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ian Bensel\Desktop\Apologetik\Bilder\Ist hier ein Dokto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489" b="-499"/>
          <a:stretch/>
        </p:blipFill>
        <p:spPr bwMode="auto">
          <a:xfrm>
            <a:off x="1158821" y="692696"/>
            <a:ext cx="6686550" cy="4019871"/>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rot="20861199">
            <a:off x="886032" y="774563"/>
            <a:ext cx="1591559" cy="13951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Er wird sterben!</a:t>
            </a:r>
          </a:p>
        </p:txBody>
      </p:sp>
      <p:sp>
        <p:nvSpPr>
          <p:cNvPr id="6" name="Ellipse 5"/>
          <p:cNvSpPr/>
          <p:nvPr/>
        </p:nvSpPr>
        <p:spPr>
          <a:xfrm>
            <a:off x="3762694" y="620688"/>
            <a:ext cx="2698733" cy="15473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Aber hat er jemals wirklich gelebt?</a:t>
            </a:r>
          </a:p>
        </p:txBody>
      </p:sp>
    </p:spTree>
    <p:extLst>
      <p:ext uri="{BB962C8B-B14F-4D97-AF65-F5344CB8AC3E}">
        <p14:creationId xmlns:p14="http://schemas.microsoft.com/office/powerpoint/2010/main" val="358622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3762694" y="620688"/>
            <a:ext cx="2698733" cy="15473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AT" sz="2400" b="1" dirty="0" smtClean="0">
                <a:solidFill>
                  <a:schemeClr val="bg1"/>
                </a:solidFill>
              </a:rPr>
              <a:t>Aber hat er jemals wirklich gelebt?</a:t>
            </a:r>
          </a:p>
        </p:txBody>
      </p:sp>
      <p:pic>
        <p:nvPicPr>
          <p:cNvPr id="2"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404" y="2836099"/>
            <a:ext cx="1816295" cy="22226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2694" y="2922393"/>
            <a:ext cx="2222618" cy="2153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7988" y="2852936"/>
            <a:ext cx="1868388" cy="222261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2066685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476672"/>
            <a:ext cx="8280920" cy="1872208"/>
          </a:xfrm>
        </p:spPr>
        <p:txBody>
          <a:bodyPr>
            <a:noAutofit/>
          </a:bodyPr>
          <a:lstStyle/>
          <a:p>
            <a:r>
              <a:rPr lang="de-AT" dirty="0" smtClean="0"/>
              <a:t>Jesus gibt am Sabbat mutig Gelegenheit, an Herz, Hand und Hirn gesund zu werden</a:t>
            </a:r>
            <a:endParaRPr lang="de-AT" dirty="0"/>
          </a:p>
        </p:txBody>
      </p:sp>
      <p:sp>
        <p:nvSpPr>
          <p:cNvPr id="3" name="Untertitel 2"/>
          <p:cNvSpPr>
            <a:spLocks noGrp="1"/>
          </p:cNvSpPr>
          <p:nvPr>
            <p:ph type="subTitle" idx="1"/>
          </p:nvPr>
        </p:nvSpPr>
        <p:spPr>
          <a:xfrm>
            <a:off x="1403648" y="5398368"/>
            <a:ext cx="6400800" cy="766936"/>
          </a:xfrm>
        </p:spPr>
        <p:txBody>
          <a:bodyPr>
            <a:normAutofit/>
          </a:bodyPr>
          <a:lstStyle/>
          <a:p>
            <a:r>
              <a:rPr lang="de-AT" sz="4400" dirty="0" smtClean="0"/>
              <a:t>Lukas 6,6-11</a:t>
            </a:r>
            <a:endParaRPr lang="de-AT" sz="4400"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9404" y="2836099"/>
            <a:ext cx="1816295" cy="2222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2694" y="2922393"/>
            <a:ext cx="2222618" cy="2153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8799" y="2852936"/>
            <a:ext cx="1868388" cy="222261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3105370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dirty="0" smtClean="0">
                <a:solidFill>
                  <a:schemeClr val="accent6">
                    <a:lumMod val="20000"/>
                    <a:lumOff val="80000"/>
                  </a:schemeClr>
                </a:solidFill>
              </a:rPr>
              <a:t>1. Die Symptome </a:t>
            </a:r>
            <a:endParaRPr lang="de-AT" dirty="0">
              <a:solidFill>
                <a:schemeClr val="accent6">
                  <a:lumMod val="20000"/>
                  <a:lumOff val="80000"/>
                </a:schemeClr>
              </a:solidFill>
            </a:endParaRPr>
          </a:p>
        </p:txBody>
      </p:sp>
      <p:sp>
        <p:nvSpPr>
          <p:cNvPr id="3" name="Untertitel 2"/>
          <p:cNvSpPr>
            <a:spLocks noGrp="1"/>
          </p:cNvSpPr>
          <p:nvPr>
            <p:ph idx="1"/>
          </p:nvPr>
        </p:nvSpPr>
        <p:spPr>
          <a:xfrm>
            <a:off x="467544" y="1412776"/>
            <a:ext cx="5987008" cy="5040560"/>
          </a:xfrm>
        </p:spPr>
        <p:txBody>
          <a:bodyPr>
            <a:noAutofit/>
          </a:bodyPr>
          <a:lstStyle/>
          <a:p>
            <a:pPr marL="0" indent="0">
              <a:buNone/>
            </a:pPr>
            <a:r>
              <a:rPr lang="de-AT" i="1" dirty="0"/>
              <a:t>6 Es geschah aber auch an einem anderen Sabbat, dass er in die Synagoge ging und lehrte; und es war dort ein Mensch, dessen rechte Hand </a:t>
            </a:r>
            <a:r>
              <a:rPr lang="de-AT" b="1" i="1" dirty="0">
                <a:solidFill>
                  <a:schemeClr val="accent6">
                    <a:lumMod val="20000"/>
                    <a:lumOff val="80000"/>
                  </a:schemeClr>
                </a:solidFill>
              </a:rPr>
              <a:t>verdorrt</a:t>
            </a:r>
            <a:r>
              <a:rPr lang="de-AT" i="1" dirty="0">
                <a:solidFill>
                  <a:schemeClr val="accent6">
                    <a:lumMod val="20000"/>
                    <a:lumOff val="80000"/>
                  </a:schemeClr>
                </a:solidFill>
              </a:rPr>
              <a:t> </a:t>
            </a:r>
            <a:r>
              <a:rPr lang="de-AT" i="1" dirty="0"/>
              <a:t>war. 7 Die Schriftgelehrten und die Pharisäer aber </a:t>
            </a:r>
            <a:r>
              <a:rPr lang="de-AT" b="1" i="1" dirty="0">
                <a:solidFill>
                  <a:schemeClr val="accent6">
                    <a:lumMod val="20000"/>
                    <a:lumOff val="80000"/>
                  </a:schemeClr>
                </a:solidFill>
              </a:rPr>
              <a:t>lauerten</a:t>
            </a:r>
            <a:r>
              <a:rPr lang="de-AT" i="1" dirty="0">
                <a:solidFill>
                  <a:schemeClr val="accent6">
                    <a:lumMod val="20000"/>
                    <a:lumOff val="80000"/>
                  </a:schemeClr>
                </a:solidFill>
              </a:rPr>
              <a:t> </a:t>
            </a:r>
            <a:r>
              <a:rPr lang="de-AT" i="1" dirty="0"/>
              <a:t>darauf, ob er am Sabbat heilen würde, damit sie eine </a:t>
            </a:r>
            <a:r>
              <a:rPr lang="de-AT" b="1" i="1" dirty="0">
                <a:solidFill>
                  <a:schemeClr val="accent6">
                    <a:lumMod val="20000"/>
                    <a:lumOff val="80000"/>
                  </a:schemeClr>
                </a:solidFill>
              </a:rPr>
              <a:t>Beschuldigung</a:t>
            </a:r>
            <a:r>
              <a:rPr lang="de-AT" i="1" dirty="0">
                <a:solidFill>
                  <a:schemeClr val="accent6">
                    <a:lumMod val="20000"/>
                    <a:lumOff val="80000"/>
                  </a:schemeClr>
                </a:solidFill>
              </a:rPr>
              <a:t> </a:t>
            </a:r>
            <a:r>
              <a:rPr lang="de-AT" i="1" dirty="0"/>
              <a:t>gegen ihn fänden. </a:t>
            </a:r>
            <a:endParaRPr lang="de-AT"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52320" y="692696"/>
            <a:ext cx="12945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712" y="2492896"/>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15190" y="4365103"/>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4098145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dirty="0">
                <a:solidFill>
                  <a:schemeClr val="accent6">
                    <a:lumMod val="20000"/>
                    <a:lumOff val="80000"/>
                  </a:schemeClr>
                </a:solidFill>
              </a:rPr>
              <a:t>2</a:t>
            </a:r>
            <a:r>
              <a:rPr lang="de-AT" dirty="0" smtClean="0">
                <a:solidFill>
                  <a:schemeClr val="accent6">
                    <a:lumMod val="20000"/>
                    <a:lumOff val="80000"/>
                  </a:schemeClr>
                </a:solidFill>
              </a:rPr>
              <a:t>. Die </a:t>
            </a:r>
            <a:r>
              <a:rPr lang="de-AT" dirty="0" smtClean="0">
                <a:solidFill>
                  <a:schemeClr val="accent6">
                    <a:lumMod val="20000"/>
                    <a:lumOff val="80000"/>
                  </a:schemeClr>
                </a:solidFill>
              </a:rPr>
              <a:t>Testung</a:t>
            </a:r>
            <a:r>
              <a:rPr lang="de-AT" dirty="0" smtClean="0">
                <a:solidFill>
                  <a:schemeClr val="accent6">
                    <a:lumMod val="20000"/>
                    <a:lumOff val="80000"/>
                  </a:schemeClr>
                </a:solidFill>
              </a:rPr>
              <a:t> </a:t>
            </a:r>
            <a:endParaRPr lang="de-AT" dirty="0">
              <a:solidFill>
                <a:schemeClr val="accent6">
                  <a:lumMod val="20000"/>
                  <a:lumOff val="80000"/>
                </a:schemeClr>
              </a:solidFill>
            </a:endParaRPr>
          </a:p>
        </p:txBody>
      </p:sp>
      <p:sp>
        <p:nvSpPr>
          <p:cNvPr id="3" name="Untertitel 2"/>
          <p:cNvSpPr>
            <a:spLocks noGrp="1"/>
          </p:cNvSpPr>
          <p:nvPr>
            <p:ph idx="1"/>
          </p:nvPr>
        </p:nvSpPr>
        <p:spPr>
          <a:xfrm>
            <a:off x="467544" y="1412776"/>
            <a:ext cx="5987008" cy="5040560"/>
          </a:xfrm>
        </p:spPr>
        <p:txBody>
          <a:bodyPr>
            <a:noAutofit/>
          </a:bodyPr>
          <a:lstStyle/>
          <a:p>
            <a:pPr marL="0" indent="0">
              <a:buNone/>
            </a:pPr>
            <a:r>
              <a:rPr lang="de-AT" i="1" dirty="0" smtClean="0"/>
              <a:t>8 Er aber </a:t>
            </a:r>
            <a:r>
              <a:rPr lang="de-AT" b="1" i="1" dirty="0" smtClean="0">
                <a:solidFill>
                  <a:schemeClr val="accent6">
                    <a:lumMod val="20000"/>
                    <a:lumOff val="80000"/>
                  </a:schemeClr>
                </a:solidFill>
              </a:rPr>
              <a:t>kannte ihre Überlegungen </a:t>
            </a:r>
            <a:r>
              <a:rPr lang="de-AT" i="1" dirty="0" smtClean="0"/>
              <a:t>und </a:t>
            </a:r>
            <a:r>
              <a:rPr lang="de-AT" b="1" i="1" dirty="0" smtClean="0">
                <a:solidFill>
                  <a:schemeClr val="accent6">
                    <a:lumMod val="20000"/>
                    <a:lumOff val="80000"/>
                  </a:schemeClr>
                </a:solidFill>
              </a:rPr>
              <a:t>sprach</a:t>
            </a:r>
            <a:r>
              <a:rPr lang="de-AT" i="1" dirty="0" smtClean="0"/>
              <a:t> zu dem Menschen, der die verdorrte Hand hatte: „Steh auf und stelle dich in die Mitte!“ Er aber stand auf und stellte sich hin. 9 Jesus </a:t>
            </a:r>
            <a:r>
              <a:rPr lang="de-AT" b="1" i="1" dirty="0" smtClean="0">
                <a:solidFill>
                  <a:schemeClr val="accent6">
                    <a:lumMod val="20000"/>
                    <a:lumOff val="80000"/>
                  </a:schemeClr>
                </a:solidFill>
              </a:rPr>
              <a:t>sprach</a:t>
            </a:r>
            <a:r>
              <a:rPr lang="de-AT" i="1" dirty="0" smtClean="0"/>
              <a:t> nun zu ihnen: „Ich frage euch, ob es erlaubt ist, am Sabbat Gutes zu tun oder Böses zu tun, Leben zu retten oder zu verderben.“</a:t>
            </a:r>
            <a:endParaRPr lang="de-AT" dirty="0"/>
          </a:p>
        </p:txBody>
      </p:sp>
      <p:pic>
        <p:nvPicPr>
          <p:cNvPr id="4" name="Picture 2" descr="C:\Users\Christian Bensel\Desktop\Apologetik\Bilder\hand-OpenClipart-Vectors-from-Pixabay.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52320" y="692696"/>
            <a:ext cx="12945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ristian Bensel\Desktop\Apologetik\Bilder\colorful-heart-gordon-johnson-from-pixabay.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712" y="2492896"/>
            <a:ext cx="1584177" cy="1534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hristian Bensel\Desktop\Apologetik\Bilder\brain-OpenClipart-Vectors-from-Pixabay.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15190" y="4365103"/>
            <a:ext cx="1331699"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162921" y="6657945"/>
            <a:ext cx="1898277" cy="169277"/>
          </a:xfrm>
          <a:prstGeom prst="rect">
            <a:avLst/>
          </a:prstGeom>
        </p:spPr>
        <p:txBody>
          <a:bodyPr wrap="none">
            <a:spAutoFit/>
          </a:bodyPr>
          <a:lstStyle/>
          <a:p>
            <a:r>
              <a:rPr lang="en-US" sz="500" dirty="0" smtClean="0"/>
              <a:t>Images by Gordon Johnson and </a:t>
            </a:r>
            <a:r>
              <a:rPr lang="en-US" sz="500" dirty="0" err="1" smtClean="0"/>
              <a:t>OpenClipart</a:t>
            </a:r>
            <a:r>
              <a:rPr lang="en-US" sz="500" dirty="0" smtClean="0"/>
              <a:t>-Vectors from </a:t>
            </a:r>
            <a:r>
              <a:rPr lang="en-US" sz="500" dirty="0" err="1" smtClean="0"/>
              <a:t>Pixabay</a:t>
            </a:r>
            <a:endParaRPr lang="de-AT" sz="500" dirty="0"/>
          </a:p>
        </p:txBody>
      </p:sp>
    </p:spTree>
    <p:extLst>
      <p:ext uri="{BB962C8B-B14F-4D97-AF65-F5344CB8AC3E}">
        <p14:creationId xmlns:p14="http://schemas.microsoft.com/office/powerpoint/2010/main" val="23579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SimSun"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Bildschirmpräsentation (4:3)</PresentationFormat>
  <Paragraphs>52</Paragraphs>
  <Slides>14</Slides>
  <Notes>1</Notes>
  <HiddenSlides>0</HiddenSlides>
  <MMClips>0</MMClips>
  <ScaleCrop>false</ScaleCrop>
  <HeadingPairs>
    <vt:vector size="4" baseType="variant">
      <vt:variant>
        <vt:lpstr>Design</vt:lpstr>
      </vt:variant>
      <vt:variant>
        <vt:i4>2</vt:i4>
      </vt:variant>
      <vt:variant>
        <vt:lpstr>Folientitel</vt:lpstr>
      </vt:variant>
      <vt:variant>
        <vt:i4>14</vt:i4>
      </vt:variant>
    </vt:vector>
  </HeadingPairs>
  <TitlesOfParts>
    <vt:vector size="16" baseType="lpstr">
      <vt:lpstr>Larissa</vt:lpstr>
      <vt:lpstr>1_Larissa</vt:lpstr>
      <vt:lpstr>Jesus heilt  Herz, Hirn, Hand</vt:lpstr>
      <vt:lpstr>PowerPoint-Präsentation</vt:lpstr>
      <vt:lpstr>PowerPoint-Präsentation</vt:lpstr>
      <vt:lpstr>PowerPoint-Präsentation</vt:lpstr>
      <vt:lpstr>PowerPoint-Präsentation</vt:lpstr>
      <vt:lpstr>PowerPoint-Präsentation</vt:lpstr>
      <vt:lpstr>Jesus gibt am Sabbat mutig Gelegenheit, an Herz, Hand und Hirn gesund zu werden</vt:lpstr>
      <vt:lpstr>1. Die Symptome </vt:lpstr>
      <vt:lpstr>2. Die Testung </vt:lpstr>
      <vt:lpstr>3. Die Therapie </vt:lpstr>
      <vt:lpstr>3. Die Therapie </vt:lpstr>
      <vt:lpstr>3. Die Therapie </vt:lpstr>
      <vt:lpstr>Jesus gibt am Sabbat mutig Gelegenheit, an Herz, Hand und Hirn gesund zu werden</vt:lpstr>
      <vt:lpstr>Jesus gibt Dir Gelegenheit, umzudenken und zu leben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heilt  Herz, Hirn, Hand</dc:title>
  <dc:creator>Christian Bensel</dc:creator>
  <cp:lastModifiedBy>Christian Bensel</cp:lastModifiedBy>
  <cp:revision>13</cp:revision>
  <dcterms:created xsi:type="dcterms:W3CDTF">2020-02-26T15:01:35Z</dcterms:created>
  <dcterms:modified xsi:type="dcterms:W3CDTF">2020-02-28T13:15:24Z</dcterms:modified>
</cp:coreProperties>
</file>