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9" r:id="rId4"/>
    <p:sldId id="265" r:id="rId5"/>
    <p:sldId id="266" r:id="rId6"/>
    <p:sldId id="260" r:id="rId7"/>
    <p:sldId id="261" r:id="rId8"/>
    <p:sldId id="262" r:id="rId9"/>
    <p:sldId id="267" r:id="rId10"/>
    <p:sldId id="278" r:id="rId11"/>
    <p:sldId id="269" r:id="rId12"/>
    <p:sldId id="270" r:id="rId13"/>
    <p:sldId id="257" r:id="rId14"/>
    <p:sldId id="271" r:id="rId15"/>
    <p:sldId id="268" r:id="rId16"/>
    <p:sldId id="258" r:id="rId17"/>
    <p:sldId id="272" r:id="rId18"/>
    <p:sldId id="273" r:id="rId19"/>
    <p:sldId id="279" r:id="rId20"/>
    <p:sldId id="274" r:id="rId21"/>
    <p:sldId id="263" r:id="rId22"/>
    <p:sldId id="276" r:id="rId23"/>
    <p:sldId id="277"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08.04.2016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08.04.2016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08.04.2016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08.04.2016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08.04.2016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08.04.2016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08.04.2016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08.04.2016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08.04.2016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08.04.2016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08.04.2016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08.04.2016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spTree>
    <p:extLst>
      <p:ext uri="{BB962C8B-B14F-4D97-AF65-F5344CB8AC3E}">
        <p14:creationId xmlns:p14="http://schemas.microsoft.com/office/powerpoint/2010/main" val="1175224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80" y="0"/>
            <a:ext cx="9286800" cy="6858000"/>
          </a:xfrm>
          <a:solidFill>
            <a:schemeClr val="tx2">
              <a:lumMod val="75000"/>
            </a:schemeClr>
          </a:solidFill>
        </p:spPr>
        <p:txBody>
          <a:bodyPr>
            <a:noAutofit/>
          </a:bodyPr>
          <a:lstStyle/>
          <a:p>
            <a:pPr algn="l"/>
            <a:r>
              <a:rPr lang="de-DE" sz="2800" b="1" i="1" dirty="0" smtClean="0">
                <a:solidFill>
                  <a:schemeClr val="bg1"/>
                </a:solidFill>
              </a:rPr>
              <a:t/>
            </a:r>
            <a:br>
              <a:rPr lang="de-DE" sz="2800" b="1" i="1" dirty="0" smtClean="0">
                <a:solidFill>
                  <a:schemeClr val="bg1"/>
                </a:solidFill>
              </a:rPr>
            </a:br>
            <a:r>
              <a:rPr lang="de-DE" sz="2800" b="1" i="1" dirty="0" smtClean="0">
                <a:solidFill>
                  <a:schemeClr val="bg1"/>
                </a:solidFill>
              </a:rPr>
              <a:t>Und </a:t>
            </a:r>
            <a:r>
              <a:rPr lang="de-DE" sz="2800" b="1" i="1" dirty="0">
                <a:solidFill>
                  <a:schemeClr val="bg1"/>
                </a:solidFill>
              </a:rPr>
              <a:t>es begab sich, als er nach Jerusalem wanderte, dass er durch </a:t>
            </a:r>
            <a:r>
              <a:rPr lang="de-DE" sz="2800" b="1" i="1" dirty="0" err="1">
                <a:solidFill>
                  <a:schemeClr val="bg1"/>
                </a:solidFill>
              </a:rPr>
              <a:t>Samarien</a:t>
            </a:r>
            <a:r>
              <a:rPr lang="de-DE" sz="2800" b="1" i="1" dirty="0">
                <a:solidFill>
                  <a:schemeClr val="bg1"/>
                </a:solidFill>
              </a:rPr>
              <a:t> und Galiläa hin zog. </a:t>
            </a:r>
            <a:r>
              <a:rPr lang="de-DE" sz="2800" b="1" i="1" dirty="0" smtClean="0">
                <a:solidFill>
                  <a:schemeClr val="bg1"/>
                </a:solidFill>
              </a:rPr>
              <a:t> </a:t>
            </a:r>
            <a:r>
              <a:rPr lang="de-DE" sz="2800" b="1" i="1" dirty="0">
                <a:solidFill>
                  <a:schemeClr val="bg1"/>
                </a:solidFill>
              </a:rPr>
              <a:t>Und als er in ein Dorf kam, begegneten ihm zehn aussätzige Männer; die standen von ferne </a:t>
            </a:r>
            <a:r>
              <a:rPr lang="de-DE" sz="2800" b="1" i="1" dirty="0" smtClean="0">
                <a:solidFill>
                  <a:schemeClr val="bg1"/>
                </a:solidFill>
              </a:rPr>
              <a:t> </a:t>
            </a:r>
            <a:r>
              <a:rPr lang="de-DE" sz="2800" b="1" i="1" dirty="0">
                <a:solidFill>
                  <a:schemeClr val="bg1"/>
                </a:solidFill>
              </a:rPr>
              <a:t>und erhoben ihre Stimme und sprachen: Jesus, lieber Meister, erbarme dich unser</a:t>
            </a:r>
            <a:r>
              <a:rPr lang="de-DE" sz="2800" b="1" i="1" dirty="0" smtClean="0">
                <a:solidFill>
                  <a:schemeClr val="bg1"/>
                </a:solidFill>
              </a:rPr>
              <a:t>!  </a:t>
            </a:r>
            <a:r>
              <a:rPr lang="de-DE" sz="2800" b="1" i="1" dirty="0">
                <a:solidFill>
                  <a:schemeClr val="bg1"/>
                </a:solidFill>
              </a:rPr>
              <a:t>Und als er sie sah, sprach er zu ihnen: Geht hin und zeigt euch den Priestern! Und es geschah, als sie hingingen, da wurden sie rein. </a:t>
            </a:r>
            <a:r>
              <a:rPr lang="de-DE" sz="2800" b="1" i="1" dirty="0" smtClean="0">
                <a:solidFill>
                  <a:schemeClr val="bg1"/>
                </a:solidFill>
              </a:rPr>
              <a:t> </a:t>
            </a:r>
            <a:r>
              <a:rPr lang="de-DE" sz="2800" b="1" i="1" dirty="0">
                <a:solidFill>
                  <a:schemeClr val="bg1"/>
                </a:solidFill>
              </a:rPr>
              <a:t>Einer aber unter ihnen, als er sah, dass er gesund geworden war, kehrte er um und pries Gott mit lauter </a:t>
            </a:r>
            <a:r>
              <a:rPr lang="de-DE" sz="2800" b="1" i="1" dirty="0" smtClean="0">
                <a:solidFill>
                  <a:schemeClr val="bg1"/>
                </a:solidFill>
              </a:rPr>
              <a:t>Stimme und </a:t>
            </a:r>
            <a:r>
              <a:rPr lang="de-DE" sz="2800" b="1" i="1" dirty="0">
                <a:solidFill>
                  <a:schemeClr val="bg1"/>
                </a:solidFill>
              </a:rPr>
              <a:t>fiel nieder auf sein Angesicht zu Jesu Füßen und dankte ihm. Und das war ein Samariter. </a:t>
            </a:r>
            <a:r>
              <a:rPr lang="de-DE" sz="2800" b="1" i="1" dirty="0" smtClean="0">
                <a:solidFill>
                  <a:schemeClr val="bg1"/>
                </a:solidFill>
              </a:rPr>
              <a:t> </a:t>
            </a:r>
            <a:r>
              <a:rPr lang="de-DE" sz="2800" b="1" i="1" dirty="0">
                <a:solidFill>
                  <a:schemeClr val="bg1"/>
                </a:solidFill>
              </a:rPr>
              <a:t>Jesus aber antwortete und sprach: Sind nicht die zehn rein geworden? Wo sind aber die neun? </a:t>
            </a:r>
            <a:r>
              <a:rPr lang="de-DE" sz="2800" b="1" i="1" dirty="0" smtClean="0">
                <a:solidFill>
                  <a:schemeClr val="bg1"/>
                </a:solidFill>
              </a:rPr>
              <a:t>Hat </a:t>
            </a:r>
            <a:r>
              <a:rPr lang="de-DE" sz="2800" b="1" i="1" dirty="0">
                <a:solidFill>
                  <a:schemeClr val="bg1"/>
                </a:solidFill>
              </a:rPr>
              <a:t>sich sonst keiner gefunden, der wieder umkehrte, um Gott die Ehre zu geben, als nur dieser Fremde? </a:t>
            </a:r>
            <a:r>
              <a:rPr lang="de-DE" sz="2800" b="1" i="1" dirty="0" smtClean="0">
                <a:solidFill>
                  <a:schemeClr val="bg1"/>
                </a:solidFill>
              </a:rPr>
              <a:t> </a:t>
            </a:r>
            <a:r>
              <a:rPr lang="de-DE" sz="2800" b="1" i="1" dirty="0">
                <a:solidFill>
                  <a:schemeClr val="bg1"/>
                </a:solidFill>
              </a:rPr>
              <a:t>Und er sprach zu ihm: Steh auf, geh hin; dein Glaube hat dir geholfen</a:t>
            </a:r>
            <a:r>
              <a:rPr lang="de-DE" sz="2800" b="1" i="1" dirty="0" smtClean="0">
                <a:solidFill>
                  <a:schemeClr val="bg1"/>
                </a:solidFill>
              </a:rPr>
              <a:t>.   </a:t>
            </a:r>
            <a:r>
              <a:rPr lang="de-DE" sz="1800" b="1" i="1" dirty="0">
                <a:solidFill>
                  <a:schemeClr val="bg1"/>
                </a:solidFill>
              </a:rPr>
              <a:t>Lukas 17,11,19</a:t>
            </a:r>
            <a:r>
              <a:rPr lang="de-DE" sz="2800" b="1" i="1" dirty="0" smtClean="0">
                <a:solidFill>
                  <a:schemeClr val="bg1"/>
                </a:solidFill>
              </a:rPr>
              <a:t>                                                        </a:t>
            </a:r>
            <a:r>
              <a:rPr lang="de-DE" sz="2800" b="1" i="1" dirty="0">
                <a:solidFill>
                  <a:schemeClr val="bg1"/>
                </a:solidFill>
              </a:rPr>
              <a:t/>
            </a:r>
            <a:br>
              <a:rPr lang="de-DE" sz="2800" b="1" i="1" dirty="0">
                <a:solidFill>
                  <a:schemeClr val="bg1"/>
                </a:solidFill>
              </a:rPr>
            </a:br>
            <a:endParaRPr lang="de-DE" sz="2800" b="1" i="1" dirty="0">
              <a:solidFill>
                <a:schemeClr val="bg1"/>
              </a:solidFill>
            </a:endParaRPr>
          </a:p>
        </p:txBody>
      </p:sp>
    </p:spTree>
    <p:extLst>
      <p:ext uri="{BB962C8B-B14F-4D97-AF65-F5344CB8AC3E}">
        <p14:creationId xmlns:p14="http://schemas.microsoft.com/office/powerpoint/2010/main" val="15672624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0999" y="0"/>
            <a:ext cx="9444999" cy="6858000"/>
          </a:xfrm>
        </p:spPr>
      </p:pic>
    </p:spTree>
    <p:extLst>
      <p:ext uri="{BB962C8B-B14F-4D97-AF65-F5344CB8AC3E}">
        <p14:creationId xmlns:p14="http://schemas.microsoft.com/office/powerpoint/2010/main" val="4117855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247" y="0"/>
            <a:ext cx="9529248" cy="6858001"/>
          </a:xfrm>
        </p:spPr>
      </p:pic>
    </p:spTree>
    <p:extLst>
      <p:ext uri="{BB962C8B-B14F-4D97-AF65-F5344CB8AC3E}">
        <p14:creationId xmlns:p14="http://schemas.microsoft.com/office/powerpoint/2010/main" val="113558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592462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8560" y="0"/>
            <a:ext cx="9831429" cy="7373572"/>
          </a:xfrm>
        </p:spPr>
      </p:pic>
    </p:spTree>
    <p:extLst>
      <p:ext uri="{BB962C8B-B14F-4D97-AF65-F5344CB8AC3E}">
        <p14:creationId xmlns:p14="http://schemas.microsoft.com/office/powerpoint/2010/main" val="341944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0"/>
            <a:ext cx="4725237" cy="6868283"/>
          </a:xfrm>
        </p:spPr>
      </p:pic>
    </p:spTree>
    <p:extLst>
      <p:ext uri="{BB962C8B-B14F-4D97-AF65-F5344CB8AC3E}">
        <p14:creationId xmlns:p14="http://schemas.microsoft.com/office/powerpoint/2010/main" val="1719227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27384"/>
            <a:ext cx="10328076" cy="6885384"/>
          </a:xfrm>
          <a:prstGeom prst="rect">
            <a:avLst/>
          </a:prstGeom>
        </p:spPr>
      </p:pic>
    </p:spTree>
    <p:extLst>
      <p:ext uri="{BB962C8B-B14F-4D97-AF65-F5344CB8AC3E}">
        <p14:creationId xmlns:p14="http://schemas.microsoft.com/office/powerpoint/2010/main" val="29592462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348880"/>
            <a:ext cx="9144000" cy="4509119"/>
          </a:xfrm>
          <a:solidFill>
            <a:schemeClr val="tx2">
              <a:lumMod val="75000"/>
            </a:schemeClr>
          </a:solidFill>
        </p:spPr>
        <p:txBody>
          <a:bodyPr>
            <a:normAutofit/>
          </a:bodyPr>
          <a:lstStyle/>
          <a:p>
            <a:pPr algn="l"/>
            <a:r>
              <a:rPr lang="de-DE" sz="3600" b="1" i="1" dirty="0" smtClean="0">
                <a:solidFill>
                  <a:schemeClr val="bg1"/>
                </a:solidFill>
              </a:rPr>
              <a:t>Im </a:t>
            </a:r>
            <a:r>
              <a:rPr lang="de-DE" sz="3600" b="1" i="1" dirty="0">
                <a:solidFill>
                  <a:schemeClr val="bg1"/>
                </a:solidFill>
              </a:rPr>
              <a:t>Vorbeigehen sah Jesus einen Mann, der von Geburt blind war. </a:t>
            </a:r>
            <a:r>
              <a:rPr lang="de-DE" sz="3600" b="1" i="1" dirty="0" smtClean="0">
                <a:solidFill>
                  <a:schemeClr val="bg1"/>
                </a:solidFill>
              </a:rPr>
              <a:t> </a:t>
            </a:r>
            <a:r>
              <a:rPr lang="de-DE" sz="3600" b="1" i="1" dirty="0">
                <a:solidFill>
                  <a:schemeClr val="bg1"/>
                </a:solidFill>
              </a:rPr>
              <a:t>Die Jünger fragten Jesus: »Rabbi, wer ist schuld, dass er blind geboren wurde? Wer hat hier gesündigt, er selbst oder seine Eltern</a:t>
            </a:r>
            <a:r>
              <a:rPr lang="de-DE" sz="3600" b="1" i="1" dirty="0" smtClean="0">
                <a:solidFill>
                  <a:schemeClr val="bg1"/>
                </a:solidFill>
              </a:rPr>
              <a:t>?“</a:t>
            </a:r>
            <a:br>
              <a:rPr lang="de-DE" sz="3600" b="1" i="1" dirty="0" smtClean="0">
                <a:solidFill>
                  <a:schemeClr val="bg1"/>
                </a:solidFill>
              </a:rPr>
            </a:br>
            <a:r>
              <a:rPr lang="de-DE" sz="3600" b="1" i="1" dirty="0" smtClean="0">
                <a:solidFill>
                  <a:schemeClr val="bg1"/>
                </a:solidFill>
              </a:rPr>
              <a:t>Jesus </a:t>
            </a:r>
            <a:r>
              <a:rPr lang="de-DE" sz="3600" b="1" i="1" dirty="0">
                <a:solidFill>
                  <a:schemeClr val="bg1"/>
                </a:solidFill>
              </a:rPr>
              <a:t>antwortete: </a:t>
            </a:r>
            <a:r>
              <a:rPr lang="de-DE" sz="3600" b="1" i="1" dirty="0" smtClean="0">
                <a:solidFill>
                  <a:schemeClr val="bg1"/>
                </a:solidFill>
              </a:rPr>
              <a:t>»</a:t>
            </a:r>
            <a:r>
              <a:rPr lang="de-DE" sz="3600" b="1" i="1" dirty="0">
                <a:solidFill>
                  <a:schemeClr val="bg1"/>
                </a:solidFill>
              </a:rPr>
              <a:t>Weder er ist schuld noch seine Eltern</a:t>
            </a:r>
            <a:r>
              <a:rPr lang="de-DE" sz="3600" b="1" i="1" dirty="0" smtClean="0">
                <a:solidFill>
                  <a:schemeClr val="bg1"/>
                </a:solidFill>
              </a:rPr>
              <a:t>.  </a:t>
            </a:r>
            <a:r>
              <a:rPr lang="de-DE" sz="2400" b="1" i="1" dirty="0" smtClean="0">
                <a:solidFill>
                  <a:schemeClr val="bg1"/>
                </a:solidFill>
              </a:rPr>
              <a:t>Johannes 9, 1-2</a:t>
            </a:r>
            <a:endParaRPr lang="de-DE" sz="2400" b="1" i="1" dirty="0">
              <a:solidFill>
                <a:schemeClr val="bg1"/>
              </a:solidFill>
            </a:endParaRPr>
          </a:p>
        </p:txBody>
      </p:sp>
      <p:sp>
        <p:nvSpPr>
          <p:cNvPr id="6" name="Titel 1"/>
          <p:cNvSpPr txBox="1">
            <a:spLocks/>
          </p:cNvSpPr>
          <p:nvPr/>
        </p:nvSpPr>
        <p:spPr>
          <a:xfrm>
            <a:off x="0" y="-2366"/>
            <a:ext cx="9144000" cy="2135222"/>
          </a:xfrm>
          <a:prstGeom prst="rect">
            <a:avLst/>
          </a:prstGeom>
          <a:solidFill>
            <a:schemeClr val="tx2">
              <a:lumMod val="75000"/>
            </a:schemeClr>
          </a:solid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a:solidFill>
                  <a:schemeClr val="bg1"/>
                </a:solidFill>
              </a:rPr>
              <a:t>„Gebiete den Israeliten, dass </a:t>
            </a:r>
            <a:r>
              <a:rPr lang="de-DE" sz="3600" b="1" i="1" dirty="0" smtClean="0">
                <a:solidFill>
                  <a:schemeClr val="bg1"/>
                </a:solidFill>
              </a:rPr>
              <a:t>sie alle </a:t>
            </a:r>
            <a:r>
              <a:rPr lang="de-DE" sz="3600" b="1" i="1" dirty="0">
                <a:solidFill>
                  <a:schemeClr val="bg1"/>
                </a:solidFill>
              </a:rPr>
              <a:t>Aussätzigen </a:t>
            </a:r>
            <a:r>
              <a:rPr lang="de-DE" sz="3600" b="1" i="1" dirty="0" smtClean="0">
                <a:solidFill>
                  <a:schemeClr val="bg1"/>
                </a:solidFill>
              </a:rPr>
              <a:t> </a:t>
            </a:r>
            <a:r>
              <a:rPr lang="de-DE" sz="3600" b="1" i="1" dirty="0">
                <a:solidFill>
                  <a:schemeClr val="bg1"/>
                </a:solidFill>
              </a:rPr>
              <a:t>aus dem Lager </a:t>
            </a:r>
            <a:r>
              <a:rPr lang="de-DE" sz="3600" b="1" i="1" dirty="0" smtClean="0">
                <a:solidFill>
                  <a:schemeClr val="bg1"/>
                </a:solidFill>
              </a:rPr>
              <a:t>schicken, und alle </a:t>
            </a:r>
            <a:r>
              <a:rPr lang="de-DE" sz="3600" b="1" i="1" dirty="0">
                <a:solidFill>
                  <a:schemeClr val="bg1"/>
                </a:solidFill>
              </a:rPr>
              <a:t>die Eiterfluss haben . . . Männer wie Frauen sollt ihr hinausschicken vor das Lager</a:t>
            </a:r>
            <a:r>
              <a:rPr lang="de-DE" sz="3600" b="1" i="1" dirty="0" smtClean="0">
                <a:solidFill>
                  <a:schemeClr val="bg1"/>
                </a:solidFill>
              </a:rPr>
              <a:t>“     </a:t>
            </a:r>
            <a:r>
              <a:rPr lang="de-DE" sz="2400" b="1" i="1" dirty="0" smtClean="0">
                <a:solidFill>
                  <a:schemeClr val="bg1"/>
                </a:solidFill>
              </a:rPr>
              <a:t>4</a:t>
            </a:r>
            <a:r>
              <a:rPr lang="de-DE" sz="2400" b="1" i="1" dirty="0">
                <a:solidFill>
                  <a:schemeClr val="bg1"/>
                </a:solidFill>
              </a:rPr>
              <a:t>. Mose 5,2-3</a:t>
            </a:r>
          </a:p>
        </p:txBody>
      </p:sp>
    </p:spTree>
    <p:extLst>
      <p:ext uri="{BB962C8B-B14F-4D97-AF65-F5344CB8AC3E}">
        <p14:creationId xmlns:p14="http://schemas.microsoft.com/office/powerpoint/2010/main" val="39832235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348880"/>
            <a:ext cx="9144000" cy="4509119"/>
          </a:xfrm>
          <a:solidFill>
            <a:schemeClr val="tx2">
              <a:lumMod val="75000"/>
            </a:schemeClr>
          </a:solidFill>
        </p:spPr>
        <p:txBody>
          <a:bodyPr>
            <a:normAutofit fontScale="90000"/>
          </a:bodyPr>
          <a:lstStyle/>
          <a:p>
            <a:pPr algn="l"/>
            <a:r>
              <a:rPr lang="de-DE" sz="3600" b="1" i="1" dirty="0">
                <a:solidFill>
                  <a:schemeClr val="bg1"/>
                </a:solidFill>
              </a:rPr>
              <a:t>Es kamen aber zu der Zeit einige, die berichteten ihm von den Galiläern, deren Blut Pilatus mit ihren Opfern vermischt hatte. „Meint ihr, dass diese mehr gesündigt haben als alle andern, weil sie das erlitten haben? </a:t>
            </a:r>
            <a:r>
              <a:rPr lang="de-DE" sz="3600" b="1" i="1" dirty="0" smtClean="0">
                <a:solidFill>
                  <a:schemeClr val="bg1"/>
                </a:solidFill>
              </a:rPr>
              <a:t> </a:t>
            </a:r>
            <a:r>
              <a:rPr lang="de-DE" sz="3600" b="1" i="1" dirty="0">
                <a:solidFill>
                  <a:schemeClr val="bg1"/>
                </a:solidFill>
              </a:rPr>
              <a:t>Ich sage euch: </a:t>
            </a:r>
            <a:r>
              <a:rPr lang="de-DE" sz="3600" b="1" i="1" dirty="0" smtClean="0">
                <a:solidFill>
                  <a:schemeClr val="bg1"/>
                </a:solidFill>
              </a:rPr>
              <a:t>„NEIN</a:t>
            </a:r>
            <a:r>
              <a:rPr lang="de-DE" sz="3600" b="1" i="1" dirty="0">
                <a:solidFill>
                  <a:schemeClr val="bg1"/>
                </a:solidFill>
              </a:rPr>
              <a:t>“</a:t>
            </a:r>
            <a:br>
              <a:rPr lang="de-DE" sz="3600" b="1" i="1" dirty="0">
                <a:solidFill>
                  <a:schemeClr val="bg1"/>
                </a:solidFill>
              </a:rPr>
            </a:br>
            <a:r>
              <a:rPr lang="de-DE" sz="3600" b="1" i="1" dirty="0" smtClean="0">
                <a:solidFill>
                  <a:schemeClr val="bg1"/>
                </a:solidFill>
              </a:rPr>
              <a:t>Und </a:t>
            </a:r>
            <a:r>
              <a:rPr lang="de-DE" sz="3600" b="1" i="1" dirty="0">
                <a:solidFill>
                  <a:schemeClr val="bg1"/>
                </a:solidFill>
              </a:rPr>
              <a:t>weiter sage er: „Meint ihr, dass die achtzehn, auf die der Turm in </a:t>
            </a:r>
            <a:r>
              <a:rPr lang="de-DE" sz="3600" b="1" i="1" dirty="0" err="1">
                <a:solidFill>
                  <a:schemeClr val="bg1"/>
                </a:solidFill>
              </a:rPr>
              <a:t>Siloah</a:t>
            </a:r>
            <a:r>
              <a:rPr lang="de-DE" sz="3600" b="1" i="1" dirty="0">
                <a:solidFill>
                  <a:schemeClr val="bg1"/>
                </a:solidFill>
              </a:rPr>
              <a:t> fiel und sie erschlug, schuldiger gewesen sind als alle andern Menschen.</a:t>
            </a:r>
            <a:br>
              <a:rPr lang="de-DE" sz="3600" b="1" i="1" dirty="0">
                <a:solidFill>
                  <a:schemeClr val="bg1"/>
                </a:solidFill>
              </a:rPr>
            </a:br>
            <a:r>
              <a:rPr lang="de-DE" sz="3600" b="1" i="1" dirty="0">
                <a:solidFill>
                  <a:schemeClr val="bg1"/>
                </a:solidFill>
              </a:rPr>
              <a:t>Ich sage euch: </a:t>
            </a:r>
            <a:r>
              <a:rPr lang="de-DE" sz="3600" b="1" i="1" dirty="0" smtClean="0">
                <a:solidFill>
                  <a:schemeClr val="bg1"/>
                </a:solidFill>
              </a:rPr>
              <a:t>„NEIN“              </a:t>
            </a:r>
            <a:r>
              <a:rPr lang="de-DE" sz="2400" b="1" i="1" dirty="0" smtClean="0">
                <a:solidFill>
                  <a:schemeClr val="bg1"/>
                </a:solidFill>
              </a:rPr>
              <a:t>Lukas 13,1-5</a:t>
            </a:r>
            <a:endParaRPr lang="de-DE" sz="2400" b="1" i="1" dirty="0">
              <a:solidFill>
                <a:schemeClr val="bg1"/>
              </a:solidFill>
            </a:endParaRPr>
          </a:p>
        </p:txBody>
      </p:sp>
      <p:sp>
        <p:nvSpPr>
          <p:cNvPr id="6" name="Titel 1"/>
          <p:cNvSpPr txBox="1">
            <a:spLocks/>
          </p:cNvSpPr>
          <p:nvPr/>
        </p:nvSpPr>
        <p:spPr>
          <a:xfrm>
            <a:off x="0" y="-2366"/>
            <a:ext cx="9144000" cy="2135222"/>
          </a:xfrm>
          <a:prstGeom prst="rect">
            <a:avLst/>
          </a:prstGeom>
          <a:solidFill>
            <a:schemeClr val="tx2">
              <a:lumMod val="75000"/>
            </a:schemeClr>
          </a:solid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a:solidFill>
                  <a:schemeClr val="bg1"/>
                </a:solidFill>
              </a:rPr>
              <a:t>Gott sagt über Hiob: </a:t>
            </a:r>
          </a:p>
          <a:p>
            <a:pPr algn="l"/>
            <a:r>
              <a:rPr lang="de-DE" sz="3600" b="1" i="1" dirty="0">
                <a:solidFill>
                  <a:schemeClr val="bg1"/>
                </a:solidFill>
              </a:rPr>
              <a:t>„Es ist seinesgleichen nicht auf Erden, fromm und rechtschaffen, gottesfürchtig und meidet das Böse“</a:t>
            </a:r>
          </a:p>
          <a:p>
            <a:pPr algn="l"/>
            <a:r>
              <a:rPr lang="de-DE" sz="2400" b="1" i="1" dirty="0" smtClean="0">
                <a:solidFill>
                  <a:schemeClr val="bg1"/>
                </a:solidFill>
              </a:rPr>
              <a:t>Hiob 1,8</a:t>
            </a:r>
            <a:endParaRPr lang="de-DE" sz="2400" b="1" i="1" dirty="0">
              <a:solidFill>
                <a:schemeClr val="bg1"/>
              </a:solidFill>
            </a:endParaRPr>
          </a:p>
        </p:txBody>
      </p:sp>
    </p:spTree>
    <p:extLst>
      <p:ext uri="{BB962C8B-B14F-4D97-AF65-F5344CB8AC3E}">
        <p14:creationId xmlns:p14="http://schemas.microsoft.com/office/powerpoint/2010/main" val="16944680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80" y="0"/>
            <a:ext cx="9286800" cy="6858000"/>
          </a:xfrm>
          <a:solidFill>
            <a:schemeClr val="tx2">
              <a:lumMod val="75000"/>
            </a:schemeClr>
          </a:solidFill>
        </p:spPr>
        <p:txBody>
          <a:bodyPr>
            <a:noAutofit/>
          </a:bodyPr>
          <a:lstStyle/>
          <a:p>
            <a:pPr algn="l"/>
            <a:r>
              <a:rPr lang="de-DE" sz="2800" b="1" i="1" dirty="0" smtClean="0">
                <a:solidFill>
                  <a:schemeClr val="bg1"/>
                </a:solidFill>
              </a:rPr>
              <a:t/>
            </a:r>
            <a:br>
              <a:rPr lang="de-DE" sz="2800" b="1" i="1" dirty="0" smtClean="0">
                <a:solidFill>
                  <a:schemeClr val="bg1"/>
                </a:solidFill>
              </a:rPr>
            </a:br>
            <a:r>
              <a:rPr lang="de-DE" sz="2800" b="1" i="1" dirty="0" smtClean="0">
                <a:solidFill>
                  <a:schemeClr val="bg1"/>
                </a:solidFill>
              </a:rPr>
              <a:t>Und </a:t>
            </a:r>
            <a:r>
              <a:rPr lang="de-DE" sz="2800" b="1" i="1" dirty="0">
                <a:solidFill>
                  <a:schemeClr val="bg1"/>
                </a:solidFill>
              </a:rPr>
              <a:t>es begab sich, als er nach Jerusalem wanderte, dass er durch </a:t>
            </a:r>
            <a:r>
              <a:rPr lang="de-DE" sz="2800" b="1" i="1" dirty="0" err="1">
                <a:solidFill>
                  <a:schemeClr val="bg1"/>
                </a:solidFill>
              </a:rPr>
              <a:t>Samarien</a:t>
            </a:r>
            <a:r>
              <a:rPr lang="de-DE" sz="2800" b="1" i="1" dirty="0">
                <a:solidFill>
                  <a:schemeClr val="bg1"/>
                </a:solidFill>
              </a:rPr>
              <a:t> und Galiläa hin zog. </a:t>
            </a:r>
            <a:r>
              <a:rPr lang="de-DE" sz="2800" b="1" i="1" dirty="0" smtClean="0">
                <a:solidFill>
                  <a:schemeClr val="bg1"/>
                </a:solidFill>
              </a:rPr>
              <a:t> </a:t>
            </a:r>
            <a:r>
              <a:rPr lang="de-DE" sz="2800" b="1" i="1" dirty="0">
                <a:solidFill>
                  <a:schemeClr val="bg1"/>
                </a:solidFill>
              </a:rPr>
              <a:t>Und als er in ein Dorf kam, begegneten ihm zehn aussätzige Männer; die standen von ferne </a:t>
            </a:r>
            <a:r>
              <a:rPr lang="de-DE" sz="2800" b="1" i="1" dirty="0" smtClean="0">
                <a:solidFill>
                  <a:schemeClr val="bg1"/>
                </a:solidFill>
              </a:rPr>
              <a:t> </a:t>
            </a:r>
            <a:r>
              <a:rPr lang="de-DE" sz="2800" b="1" i="1" dirty="0">
                <a:solidFill>
                  <a:schemeClr val="bg1"/>
                </a:solidFill>
              </a:rPr>
              <a:t>und erhoben ihre Stimme und sprachen: Jesus, lieber Meister, erbarme dich unser</a:t>
            </a:r>
            <a:r>
              <a:rPr lang="de-DE" sz="2800" b="1" i="1" dirty="0" smtClean="0">
                <a:solidFill>
                  <a:schemeClr val="bg1"/>
                </a:solidFill>
              </a:rPr>
              <a:t>!  </a:t>
            </a:r>
            <a:r>
              <a:rPr lang="de-DE" sz="2800" b="1" i="1" dirty="0">
                <a:solidFill>
                  <a:schemeClr val="bg1"/>
                </a:solidFill>
              </a:rPr>
              <a:t>Und als er sie sah, sprach er zu ihnen: Geht hin und zeigt euch den Priestern! Und es geschah, als sie hingingen, da wurden sie rein. </a:t>
            </a:r>
            <a:r>
              <a:rPr lang="de-DE" sz="2800" b="1" i="1" dirty="0" smtClean="0">
                <a:solidFill>
                  <a:schemeClr val="bg1"/>
                </a:solidFill>
              </a:rPr>
              <a:t> </a:t>
            </a:r>
            <a:r>
              <a:rPr lang="de-DE" sz="2800" b="1" i="1" dirty="0">
                <a:solidFill>
                  <a:schemeClr val="bg1"/>
                </a:solidFill>
              </a:rPr>
              <a:t>Einer aber unter ihnen, als er sah, dass er gesund geworden war, kehrte er um und pries Gott mit lauter </a:t>
            </a:r>
            <a:r>
              <a:rPr lang="de-DE" sz="2800" b="1" i="1" dirty="0" smtClean="0">
                <a:solidFill>
                  <a:schemeClr val="bg1"/>
                </a:solidFill>
              </a:rPr>
              <a:t>Stimme und </a:t>
            </a:r>
            <a:r>
              <a:rPr lang="de-DE" sz="2800" b="1" i="1" dirty="0">
                <a:solidFill>
                  <a:schemeClr val="bg1"/>
                </a:solidFill>
              </a:rPr>
              <a:t>fiel nieder auf sein Angesicht zu Jesu Füßen und dankte ihm. Und das war ein Samariter. </a:t>
            </a:r>
            <a:r>
              <a:rPr lang="de-DE" sz="2800" b="1" i="1" dirty="0" smtClean="0">
                <a:solidFill>
                  <a:schemeClr val="bg1"/>
                </a:solidFill>
              </a:rPr>
              <a:t> </a:t>
            </a:r>
            <a:r>
              <a:rPr lang="de-DE" sz="2800" b="1" i="1" dirty="0">
                <a:solidFill>
                  <a:schemeClr val="bg1"/>
                </a:solidFill>
              </a:rPr>
              <a:t>Jesus aber antwortete und sprach: Sind nicht die zehn rein geworden? Wo sind aber die neun? </a:t>
            </a:r>
            <a:r>
              <a:rPr lang="de-DE" sz="2800" b="1" i="1" dirty="0" smtClean="0">
                <a:solidFill>
                  <a:schemeClr val="bg1"/>
                </a:solidFill>
              </a:rPr>
              <a:t>Hat </a:t>
            </a:r>
            <a:r>
              <a:rPr lang="de-DE" sz="2800" b="1" i="1" dirty="0">
                <a:solidFill>
                  <a:schemeClr val="bg1"/>
                </a:solidFill>
              </a:rPr>
              <a:t>sich sonst keiner gefunden, der wieder umkehrte, um Gott die Ehre zu geben, als nur dieser Fremde? </a:t>
            </a:r>
            <a:r>
              <a:rPr lang="de-DE" sz="2800" b="1" i="1" dirty="0" smtClean="0">
                <a:solidFill>
                  <a:schemeClr val="bg1"/>
                </a:solidFill>
              </a:rPr>
              <a:t> </a:t>
            </a:r>
            <a:r>
              <a:rPr lang="de-DE" sz="2800" b="1" i="1" dirty="0">
                <a:solidFill>
                  <a:schemeClr val="bg1"/>
                </a:solidFill>
              </a:rPr>
              <a:t>Und er sprach zu ihm: Steh auf, geh hin; dein Glaube hat dir geholfen</a:t>
            </a:r>
            <a:r>
              <a:rPr lang="de-DE" sz="2800" b="1" i="1" dirty="0" smtClean="0">
                <a:solidFill>
                  <a:schemeClr val="bg1"/>
                </a:solidFill>
              </a:rPr>
              <a:t>.   </a:t>
            </a:r>
            <a:r>
              <a:rPr lang="de-DE" sz="1800" b="1" i="1" dirty="0">
                <a:solidFill>
                  <a:schemeClr val="bg1"/>
                </a:solidFill>
              </a:rPr>
              <a:t>Lukas 17,11,19</a:t>
            </a:r>
            <a:r>
              <a:rPr lang="de-DE" sz="2800" b="1" i="1" dirty="0" smtClean="0">
                <a:solidFill>
                  <a:schemeClr val="bg1"/>
                </a:solidFill>
              </a:rPr>
              <a:t>                                                        </a:t>
            </a:r>
            <a:r>
              <a:rPr lang="de-DE" sz="2800" b="1" i="1" dirty="0">
                <a:solidFill>
                  <a:schemeClr val="bg1"/>
                </a:solidFill>
              </a:rPr>
              <a:t/>
            </a:r>
            <a:br>
              <a:rPr lang="de-DE" sz="2800" b="1" i="1" dirty="0">
                <a:solidFill>
                  <a:schemeClr val="bg1"/>
                </a:solidFill>
              </a:rPr>
            </a:br>
            <a:endParaRPr lang="de-DE" sz="2800" b="1" i="1" dirty="0">
              <a:solidFill>
                <a:schemeClr val="bg1"/>
              </a:solidFill>
            </a:endParaRPr>
          </a:p>
        </p:txBody>
      </p:sp>
    </p:spTree>
    <p:extLst>
      <p:ext uri="{BB962C8B-B14F-4D97-AF65-F5344CB8AC3E}">
        <p14:creationId xmlns:p14="http://schemas.microsoft.com/office/powerpoint/2010/main" val="2089080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6000" r="-96000"/>
          </a:stretch>
        </a:blip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3">
            <a:extLst>
              <a:ext uri="{BEBA8EAE-BF5A-486C-A8C5-ECC9F3942E4B}">
                <a14:imgProps xmlns:a14="http://schemas.microsoft.com/office/drawing/2010/main">
                  <a14:imgLayer r:embed="rId4">
                    <a14:imgEffect>
                      <a14:brightnessContrast bright="-21000" contrast="31000"/>
                    </a14:imgEffect>
                  </a14:imgLayer>
                </a14:imgProps>
              </a:ext>
              <a:ext uri="{28A0092B-C50C-407E-A947-70E740481C1C}">
                <a14:useLocalDpi xmlns:a14="http://schemas.microsoft.com/office/drawing/2010/main" val="0"/>
              </a:ext>
            </a:extLst>
          </a:blip>
          <a:stretch>
            <a:fillRect/>
          </a:stretch>
        </p:blipFill>
        <p:spPr>
          <a:xfrm>
            <a:off x="-108520" y="-99392"/>
            <a:ext cx="9726962" cy="6957392"/>
          </a:xfrm>
          <a:prstGeom prst="rect">
            <a:avLst/>
          </a:prstGeom>
        </p:spPr>
      </p:pic>
      <p:sp>
        <p:nvSpPr>
          <p:cNvPr id="5" name="Rechteck 4"/>
          <p:cNvSpPr/>
          <p:nvPr/>
        </p:nvSpPr>
        <p:spPr>
          <a:xfrm>
            <a:off x="5364088" y="7747"/>
            <a:ext cx="3956855" cy="6617196"/>
          </a:xfrm>
          <a:prstGeom prst="rect">
            <a:avLst/>
          </a:prstGeom>
        </p:spPr>
        <p:txBody>
          <a:bodyPr wrap="square">
            <a:spAutoFit/>
          </a:bodyPr>
          <a:lstStyle/>
          <a:p>
            <a:r>
              <a:rPr lang="de-DE" sz="4400" b="1" i="1" dirty="0" smtClean="0">
                <a:solidFill>
                  <a:schemeClr val="bg1"/>
                </a:solidFill>
              </a:rPr>
              <a:t>Nun </a:t>
            </a:r>
            <a:r>
              <a:rPr lang="de-DE" sz="4400" b="1" i="1" dirty="0">
                <a:solidFill>
                  <a:schemeClr val="bg1"/>
                </a:solidFill>
              </a:rPr>
              <a:t>aber bleiben </a:t>
            </a:r>
            <a:endParaRPr lang="de-DE" sz="4400" b="1" i="1" dirty="0" smtClean="0">
              <a:solidFill>
                <a:schemeClr val="bg1"/>
              </a:solidFill>
            </a:endParaRPr>
          </a:p>
          <a:p>
            <a:r>
              <a:rPr lang="de-DE" sz="4400" b="1" i="1" dirty="0" smtClean="0">
                <a:solidFill>
                  <a:schemeClr val="bg1"/>
                </a:solidFill>
              </a:rPr>
              <a:t>Glaube,</a:t>
            </a:r>
          </a:p>
          <a:p>
            <a:r>
              <a:rPr lang="de-DE" sz="4400" b="1" i="1" dirty="0" smtClean="0">
                <a:solidFill>
                  <a:schemeClr val="bg1"/>
                </a:solidFill>
              </a:rPr>
              <a:t>Hoffnung</a:t>
            </a:r>
            <a:r>
              <a:rPr lang="de-DE" sz="4400" b="1" i="1" dirty="0">
                <a:solidFill>
                  <a:schemeClr val="bg1"/>
                </a:solidFill>
              </a:rPr>
              <a:t>, </a:t>
            </a:r>
            <a:endParaRPr lang="de-DE" sz="4400" b="1" i="1" dirty="0" smtClean="0">
              <a:solidFill>
                <a:schemeClr val="bg1"/>
              </a:solidFill>
            </a:endParaRPr>
          </a:p>
          <a:p>
            <a:r>
              <a:rPr lang="de-DE" sz="4400" b="1" i="1" dirty="0" smtClean="0">
                <a:solidFill>
                  <a:schemeClr val="bg1"/>
                </a:solidFill>
              </a:rPr>
              <a:t>Liebe</a:t>
            </a:r>
            <a:r>
              <a:rPr lang="de-DE" sz="4400" b="1" i="1" dirty="0">
                <a:solidFill>
                  <a:schemeClr val="bg1"/>
                </a:solidFill>
              </a:rPr>
              <a:t>, </a:t>
            </a:r>
            <a:endParaRPr lang="de-DE" sz="4400" b="1" i="1" dirty="0" smtClean="0">
              <a:solidFill>
                <a:schemeClr val="bg1"/>
              </a:solidFill>
            </a:endParaRPr>
          </a:p>
          <a:p>
            <a:r>
              <a:rPr lang="de-DE" sz="4400" b="1" i="1" dirty="0" smtClean="0">
                <a:solidFill>
                  <a:schemeClr val="bg1"/>
                </a:solidFill>
              </a:rPr>
              <a:t>diese </a:t>
            </a:r>
            <a:r>
              <a:rPr lang="de-DE" sz="4400" b="1" i="1" dirty="0">
                <a:solidFill>
                  <a:schemeClr val="bg1"/>
                </a:solidFill>
              </a:rPr>
              <a:t>drei; </a:t>
            </a:r>
            <a:endParaRPr lang="de-DE" sz="4400" b="1" i="1" dirty="0" smtClean="0">
              <a:solidFill>
                <a:schemeClr val="bg1"/>
              </a:solidFill>
            </a:endParaRPr>
          </a:p>
          <a:p>
            <a:r>
              <a:rPr lang="de-DE" sz="4400" b="1" i="1" dirty="0" smtClean="0">
                <a:solidFill>
                  <a:schemeClr val="bg1"/>
                </a:solidFill>
              </a:rPr>
              <a:t>aber </a:t>
            </a:r>
            <a:r>
              <a:rPr lang="de-DE" sz="4400" b="1" i="1" dirty="0">
                <a:solidFill>
                  <a:schemeClr val="bg1"/>
                </a:solidFill>
              </a:rPr>
              <a:t>die Liebe ist die größte unter ihnen</a:t>
            </a:r>
            <a:r>
              <a:rPr lang="de-DE" sz="4400" b="1" i="1" dirty="0" smtClean="0">
                <a:solidFill>
                  <a:schemeClr val="bg1"/>
                </a:solidFill>
              </a:rPr>
              <a:t>.</a:t>
            </a:r>
          </a:p>
          <a:p>
            <a:r>
              <a:rPr lang="de-DE" sz="2000" b="1" i="1" dirty="0" smtClean="0">
                <a:solidFill>
                  <a:schemeClr val="bg1"/>
                </a:solidFill>
              </a:rPr>
              <a:t>1 Korinther 13,13</a:t>
            </a:r>
            <a:endParaRPr lang="de-DE" sz="2000" dirty="0">
              <a:solidFill>
                <a:schemeClr val="bg1"/>
              </a:solidFill>
            </a:endParaRPr>
          </a:p>
        </p:txBody>
      </p:sp>
      <p:sp>
        <p:nvSpPr>
          <p:cNvPr id="2" name="Freihandform 1"/>
          <p:cNvSpPr/>
          <p:nvPr/>
        </p:nvSpPr>
        <p:spPr>
          <a:xfrm>
            <a:off x="5148064" y="1340768"/>
            <a:ext cx="2376264" cy="864096"/>
          </a:xfrm>
          <a:custGeom>
            <a:avLst/>
            <a:gdLst>
              <a:gd name="connsiteX0" fmla="*/ 296256 w 1454739"/>
              <a:gd name="connsiteY0" fmla="*/ 76200 h 1066800"/>
              <a:gd name="connsiteX1" fmla="*/ 296256 w 1454739"/>
              <a:gd name="connsiteY1" fmla="*/ 76200 h 1066800"/>
              <a:gd name="connsiteX2" fmla="*/ 426885 w 1454739"/>
              <a:gd name="connsiteY2" fmla="*/ 21772 h 1066800"/>
              <a:gd name="connsiteX3" fmla="*/ 470428 w 1454739"/>
              <a:gd name="connsiteY3" fmla="*/ 10886 h 1066800"/>
              <a:gd name="connsiteX4" fmla="*/ 655485 w 1454739"/>
              <a:gd name="connsiteY4" fmla="*/ 0 h 1066800"/>
              <a:gd name="connsiteX5" fmla="*/ 873199 w 1454739"/>
              <a:gd name="connsiteY5" fmla="*/ 10886 h 1066800"/>
              <a:gd name="connsiteX6" fmla="*/ 905856 w 1454739"/>
              <a:gd name="connsiteY6" fmla="*/ 21772 h 1066800"/>
              <a:gd name="connsiteX7" fmla="*/ 1025599 w 1454739"/>
              <a:gd name="connsiteY7" fmla="*/ 43543 h 1066800"/>
              <a:gd name="connsiteX8" fmla="*/ 1069142 w 1454739"/>
              <a:gd name="connsiteY8" fmla="*/ 65315 h 1066800"/>
              <a:gd name="connsiteX9" fmla="*/ 1134456 w 1454739"/>
              <a:gd name="connsiteY9" fmla="*/ 87086 h 1066800"/>
              <a:gd name="connsiteX10" fmla="*/ 1167113 w 1454739"/>
              <a:gd name="connsiteY10" fmla="*/ 97972 h 1066800"/>
              <a:gd name="connsiteX11" fmla="*/ 1232428 w 1454739"/>
              <a:gd name="connsiteY11" fmla="*/ 119743 h 1066800"/>
              <a:gd name="connsiteX12" fmla="*/ 1265085 w 1454739"/>
              <a:gd name="connsiteY12" fmla="*/ 130629 h 1066800"/>
              <a:gd name="connsiteX13" fmla="*/ 1308628 w 1454739"/>
              <a:gd name="connsiteY13" fmla="*/ 141515 h 1066800"/>
              <a:gd name="connsiteX14" fmla="*/ 1341285 w 1454739"/>
              <a:gd name="connsiteY14" fmla="*/ 163286 h 1066800"/>
              <a:gd name="connsiteX15" fmla="*/ 1384828 w 1454739"/>
              <a:gd name="connsiteY15" fmla="*/ 206829 h 1066800"/>
              <a:gd name="connsiteX16" fmla="*/ 1406599 w 1454739"/>
              <a:gd name="connsiteY16" fmla="*/ 283029 h 1066800"/>
              <a:gd name="connsiteX17" fmla="*/ 1428371 w 1454739"/>
              <a:gd name="connsiteY17" fmla="*/ 326572 h 1066800"/>
              <a:gd name="connsiteX18" fmla="*/ 1439256 w 1454739"/>
              <a:gd name="connsiteY18" fmla="*/ 370115 h 1066800"/>
              <a:gd name="connsiteX19" fmla="*/ 1450142 w 1454739"/>
              <a:gd name="connsiteY19" fmla="*/ 402772 h 1066800"/>
              <a:gd name="connsiteX20" fmla="*/ 1417485 w 1454739"/>
              <a:gd name="connsiteY20" fmla="*/ 870858 h 1066800"/>
              <a:gd name="connsiteX21" fmla="*/ 1384828 w 1454739"/>
              <a:gd name="connsiteY21" fmla="*/ 947058 h 1066800"/>
              <a:gd name="connsiteX22" fmla="*/ 1352171 w 1454739"/>
              <a:gd name="connsiteY22" fmla="*/ 1012372 h 1066800"/>
              <a:gd name="connsiteX23" fmla="*/ 1286856 w 1454739"/>
              <a:gd name="connsiteY23" fmla="*/ 1034143 h 1066800"/>
              <a:gd name="connsiteX24" fmla="*/ 1265085 w 1454739"/>
              <a:gd name="connsiteY24" fmla="*/ 1055915 h 1066800"/>
              <a:gd name="connsiteX25" fmla="*/ 1210656 w 1454739"/>
              <a:gd name="connsiteY25" fmla="*/ 1066800 h 1066800"/>
              <a:gd name="connsiteX26" fmla="*/ 873199 w 1454739"/>
              <a:gd name="connsiteY26" fmla="*/ 1055915 h 1066800"/>
              <a:gd name="connsiteX27" fmla="*/ 840542 w 1454739"/>
              <a:gd name="connsiteY27" fmla="*/ 1045029 h 1066800"/>
              <a:gd name="connsiteX28" fmla="*/ 644599 w 1454739"/>
              <a:gd name="connsiteY28" fmla="*/ 1001486 h 1066800"/>
              <a:gd name="connsiteX29" fmla="*/ 611942 w 1454739"/>
              <a:gd name="connsiteY29" fmla="*/ 990600 h 1066800"/>
              <a:gd name="connsiteX30" fmla="*/ 535742 w 1454739"/>
              <a:gd name="connsiteY30" fmla="*/ 957943 h 1066800"/>
              <a:gd name="connsiteX31" fmla="*/ 459542 w 1454739"/>
              <a:gd name="connsiteY31" fmla="*/ 947058 h 1066800"/>
              <a:gd name="connsiteX32" fmla="*/ 394228 w 1454739"/>
              <a:gd name="connsiteY32" fmla="*/ 914400 h 1066800"/>
              <a:gd name="connsiteX33" fmla="*/ 361571 w 1454739"/>
              <a:gd name="connsiteY33" fmla="*/ 903515 h 1066800"/>
              <a:gd name="connsiteX34" fmla="*/ 328913 w 1454739"/>
              <a:gd name="connsiteY34" fmla="*/ 881743 h 1066800"/>
              <a:gd name="connsiteX35" fmla="*/ 296256 w 1454739"/>
              <a:gd name="connsiteY35" fmla="*/ 870858 h 1066800"/>
              <a:gd name="connsiteX36" fmla="*/ 209171 w 1454739"/>
              <a:gd name="connsiteY36" fmla="*/ 816429 h 1066800"/>
              <a:gd name="connsiteX37" fmla="*/ 143856 w 1454739"/>
              <a:gd name="connsiteY37" fmla="*/ 762000 h 1066800"/>
              <a:gd name="connsiteX38" fmla="*/ 89428 w 1454739"/>
              <a:gd name="connsiteY38" fmla="*/ 696686 h 1066800"/>
              <a:gd name="connsiteX39" fmla="*/ 67656 w 1454739"/>
              <a:gd name="connsiteY39" fmla="*/ 674915 h 1066800"/>
              <a:gd name="connsiteX40" fmla="*/ 45885 w 1454739"/>
              <a:gd name="connsiteY40" fmla="*/ 576943 h 1066800"/>
              <a:gd name="connsiteX41" fmla="*/ 24113 w 1454739"/>
              <a:gd name="connsiteY41" fmla="*/ 544286 h 1066800"/>
              <a:gd name="connsiteX42" fmla="*/ 13228 w 1454739"/>
              <a:gd name="connsiteY42" fmla="*/ 511629 h 1066800"/>
              <a:gd name="connsiteX43" fmla="*/ 13228 w 1454739"/>
              <a:gd name="connsiteY43" fmla="*/ 315686 h 1066800"/>
              <a:gd name="connsiteX44" fmla="*/ 34999 w 1454739"/>
              <a:gd name="connsiteY44" fmla="*/ 283029 h 1066800"/>
              <a:gd name="connsiteX45" fmla="*/ 78542 w 1454739"/>
              <a:gd name="connsiteY45" fmla="*/ 239486 h 1066800"/>
              <a:gd name="connsiteX46" fmla="*/ 100313 w 1454739"/>
              <a:gd name="connsiteY46" fmla="*/ 206829 h 1066800"/>
              <a:gd name="connsiteX47" fmla="*/ 132971 w 1454739"/>
              <a:gd name="connsiteY47" fmla="*/ 185058 h 1066800"/>
              <a:gd name="connsiteX48" fmla="*/ 187399 w 1454739"/>
              <a:gd name="connsiteY48" fmla="*/ 130629 h 1066800"/>
              <a:gd name="connsiteX49" fmla="*/ 252713 w 1454739"/>
              <a:gd name="connsiteY49" fmla="*/ 108858 h 1066800"/>
              <a:gd name="connsiteX50" fmla="*/ 296256 w 1454739"/>
              <a:gd name="connsiteY50" fmla="*/ 7620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454739" h="1066800">
                <a:moveTo>
                  <a:pt x="296256" y="76200"/>
                </a:moveTo>
                <a:lnTo>
                  <a:pt x="296256" y="76200"/>
                </a:lnTo>
                <a:cubicBezTo>
                  <a:pt x="342512" y="55642"/>
                  <a:pt x="380296" y="35083"/>
                  <a:pt x="426885" y="21772"/>
                </a:cubicBezTo>
                <a:cubicBezTo>
                  <a:pt x="441270" y="17662"/>
                  <a:pt x="455534" y="12304"/>
                  <a:pt x="470428" y="10886"/>
                </a:cubicBezTo>
                <a:cubicBezTo>
                  <a:pt x="531942" y="5027"/>
                  <a:pt x="593799" y="3629"/>
                  <a:pt x="655485" y="0"/>
                </a:cubicBezTo>
                <a:cubicBezTo>
                  <a:pt x="728056" y="3629"/>
                  <a:pt x="800810" y="4591"/>
                  <a:pt x="873199" y="10886"/>
                </a:cubicBezTo>
                <a:cubicBezTo>
                  <a:pt x="884630" y="11880"/>
                  <a:pt x="894604" y="19522"/>
                  <a:pt x="905856" y="21772"/>
                </a:cubicBezTo>
                <a:cubicBezTo>
                  <a:pt x="1100929" y="60788"/>
                  <a:pt x="896486" y="11267"/>
                  <a:pt x="1025599" y="43543"/>
                </a:cubicBezTo>
                <a:cubicBezTo>
                  <a:pt x="1040113" y="50800"/>
                  <a:pt x="1054075" y="59288"/>
                  <a:pt x="1069142" y="65315"/>
                </a:cubicBezTo>
                <a:cubicBezTo>
                  <a:pt x="1090450" y="73838"/>
                  <a:pt x="1112685" y="79829"/>
                  <a:pt x="1134456" y="87086"/>
                </a:cubicBezTo>
                <a:lnTo>
                  <a:pt x="1167113" y="97972"/>
                </a:lnTo>
                <a:lnTo>
                  <a:pt x="1232428" y="119743"/>
                </a:lnTo>
                <a:cubicBezTo>
                  <a:pt x="1243314" y="123372"/>
                  <a:pt x="1253953" y="127846"/>
                  <a:pt x="1265085" y="130629"/>
                </a:cubicBezTo>
                <a:lnTo>
                  <a:pt x="1308628" y="141515"/>
                </a:lnTo>
                <a:cubicBezTo>
                  <a:pt x="1319514" y="148772"/>
                  <a:pt x="1331352" y="154772"/>
                  <a:pt x="1341285" y="163286"/>
                </a:cubicBezTo>
                <a:cubicBezTo>
                  <a:pt x="1356870" y="176644"/>
                  <a:pt x="1384828" y="206829"/>
                  <a:pt x="1384828" y="206829"/>
                </a:cubicBezTo>
                <a:cubicBezTo>
                  <a:pt x="1390353" y="228930"/>
                  <a:pt x="1397227" y="261162"/>
                  <a:pt x="1406599" y="283029"/>
                </a:cubicBezTo>
                <a:cubicBezTo>
                  <a:pt x="1412992" y="297944"/>
                  <a:pt x="1421114" y="312058"/>
                  <a:pt x="1428371" y="326572"/>
                </a:cubicBezTo>
                <a:cubicBezTo>
                  <a:pt x="1431999" y="341086"/>
                  <a:pt x="1435146" y="355730"/>
                  <a:pt x="1439256" y="370115"/>
                </a:cubicBezTo>
                <a:cubicBezTo>
                  <a:pt x="1442408" y="381148"/>
                  <a:pt x="1450142" y="391297"/>
                  <a:pt x="1450142" y="402772"/>
                </a:cubicBezTo>
                <a:cubicBezTo>
                  <a:pt x="1450142" y="734767"/>
                  <a:pt x="1472807" y="686451"/>
                  <a:pt x="1417485" y="870858"/>
                </a:cubicBezTo>
                <a:cubicBezTo>
                  <a:pt x="1400468" y="927582"/>
                  <a:pt x="1413144" y="880987"/>
                  <a:pt x="1384828" y="947058"/>
                </a:cubicBezTo>
                <a:cubicBezTo>
                  <a:pt x="1376583" y="966297"/>
                  <a:pt x="1372579" y="999617"/>
                  <a:pt x="1352171" y="1012372"/>
                </a:cubicBezTo>
                <a:cubicBezTo>
                  <a:pt x="1332710" y="1024535"/>
                  <a:pt x="1286856" y="1034143"/>
                  <a:pt x="1286856" y="1034143"/>
                </a:cubicBezTo>
                <a:cubicBezTo>
                  <a:pt x="1279599" y="1041400"/>
                  <a:pt x="1274518" y="1051872"/>
                  <a:pt x="1265085" y="1055915"/>
                </a:cubicBezTo>
                <a:cubicBezTo>
                  <a:pt x="1248079" y="1063203"/>
                  <a:pt x="1229158" y="1066800"/>
                  <a:pt x="1210656" y="1066800"/>
                </a:cubicBezTo>
                <a:cubicBezTo>
                  <a:pt x="1098112" y="1066800"/>
                  <a:pt x="985685" y="1059543"/>
                  <a:pt x="873199" y="1055915"/>
                </a:cubicBezTo>
                <a:cubicBezTo>
                  <a:pt x="862313" y="1052286"/>
                  <a:pt x="851723" y="1047609"/>
                  <a:pt x="840542" y="1045029"/>
                </a:cubicBezTo>
                <a:cubicBezTo>
                  <a:pt x="784455" y="1032086"/>
                  <a:pt x="701188" y="1020350"/>
                  <a:pt x="644599" y="1001486"/>
                </a:cubicBezTo>
                <a:cubicBezTo>
                  <a:pt x="633713" y="997857"/>
                  <a:pt x="622489" y="995120"/>
                  <a:pt x="611942" y="990600"/>
                </a:cubicBezTo>
                <a:cubicBezTo>
                  <a:pt x="580968" y="977326"/>
                  <a:pt x="567649" y="964324"/>
                  <a:pt x="535742" y="957943"/>
                </a:cubicBezTo>
                <a:cubicBezTo>
                  <a:pt x="510582" y="952911"/>
                  <a:pt x="484942" y="950686"/>
                  <a:pt x="459542" y="947058"/>
                </a:cubicBezTo>
                <a:cubicBezTo>
                  <a:pt x="377451" y="919694"/>
                  <a:pt x="478644" y="956608"/>
                  <a:pt x="394228" y="914400"/>
                </a:cubicBezTo>
                <a:cubicBezTo>
                  <a:pt x="383965" y="909268"/>
                  <a:pt x="372457" y="907143"/>
                  <a:pt x="361571" y="903515"/>
                </a:cubicBezTo>
                <a:cubicBezTo>
                  <a:pt x="350685" y="896258"/>
                  <a:pt x="340615" y="887594"/>
                  <a:pt x="328913" y="881743"/>
                </a:cubicBezTo>
                <a:cubicBezTo>
                  <a:pt x="318650" y="876612"/>
                  <a:pt x="305593" y="877527"/>
                  <a:pt x="296256" y="870858"/>
                </a:cubicBezTo>
                <a:cubicBezTo>
                  <a:pt x="208826" y="808409"/>
                  <a:pt x="296903" y="838363"/>
                  <a:pt x="209171" y="816429"/>
                </a:cubicBezTo>
                <a:cubicBezTo>
                  <a:pt x="166250" y="752049"/>
                  <a:pt x="214168" y="812223"/>
                  <a:pt x="143856" y="762000"/>
                </a:cubicBezTo>
                <a:cubicBezTo>
                  <a:pt x="107652" y="736140"/>
                  <a:pt x="114891" y="728514"/>
                  <a:pt x="89428" y="696686"/>
                </a:cubicBezTo>
                <a:cubicBezTo>
                  <a:pt x="83017" y="688672"/>
                  <a:pt x="74913" y="682172"/>
                  <a:pt x="67656" y="674915"/>
                </a:cubicBezTo>
                <a:cubicBezTo>
                  <a:pt x="65718" y="665223"/>
                  <a:pt x="51652" y="590399"/>
                  <a:pt x="45885" y="576943"/>
                </a:cubicBezTo>
                <a:cubicBezTo>
                  <a:pt x="40731" y="564918"/>
                  <a:pt x="31370" y="555172"/>
                  <a:pt x="24113" y="544286"/>
                </a:cubicBezTo>
                <a:cubicBezTo>
                  <a:pt x="20485" y="533400"/>
                  <a:pt x="16011" y="522761"/>
                  <a:pt x="13228" y="511629"/>
                </a:cubicBezTo>
                <a:cubicBezTo>
                  <a:pt x="-5144" y="438140"/>
                  <a:pt x="-3661" y="405760"/>
                  <a:pt x="13228" y="315686"/>
                </a:cubicBezTo>
                <a:cubicBezTo>
                  <a:pt x="15639" y="302827"/>
                  <a:pt x="26485" y="292962"/>
                  <a:pt x="34999" y="283029"/>
                </a:cubicBezTo>
                <a:cubicBezTo>
                  <a:pt x="48357" y="267444"/>
                  <a:pt x="67156" y="256565"/>
                  <a:pt x="78542" y="239486"/>
                </a:cubicBezTo>
                <a:cubicBezTo>
                  <a:pt x="85799" y="228600"/>
                  <a:pt x="91062" y="216080"/>
                  <a:pt x="100313" y="206829"/>
                </a:cubicBezTo>
                <a:cubicBezTo>
                  <a:pt x="109564" y="197578"/>
                  <a:pt x="123125" y="193673"/>
                  <a:pt x="132971" y="185058"/>
                </a:cubicBezTo>
                <a:cubicBezTo>
                  <a:pt x="152281" y="168162"/>
                  <a:pt x="163058" y="138743"/>
                  <a:pt x="187399" y="130629"/>
                </a:cubicBezTo>
                <a:lnTo>
                  <a:pt x="252713" y="108858"/>
                </a:lnTo>
                <a:cubicBezTo>
                  <a:pt x="290239" y="96349"/>
                  <a:pt x="288999" y="81643"/>
                  <a:pt x="296256" y="76200"/>
                </a:cubicBezTo>
                <a:close/>
              </a:path>
            </a:pathLst>
          </a:custGeom>
          <a:no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Tree>
    <p:extLst>
      <p:ext uri="{BB962C8B-B14F-4D97-AF65-F5344CB8AC3E}">
        <p14:creationId xmlns:p14="http://schemas.microsoft.com/office/powerpoint/2010/main" val="2387151422"/>
      </p:ext>
    </p:extLst>
  </p:cSld>
  <p:clrMapOvr>
    <a:masterClrMapping/>
  </p:clrMapOvr>
  <mc:AlternateContent xmlns:mc="http://schemas.openxmlformats.org/markup-compatibility/2006" xmlns:p14="http://schemas.microsoft.com/office/powerpoint/2010/main">
    <mc:Choice Requires="p14">
      <p:transition spd="slow" p14:dur="40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76" y="-27384"/>
            <a:ext cx="10328076" cy="6885384"/>
          </a:xfrm>
          <a:prstGeom prst="rect">
            <a:avLst/>
          </a:prstGeom>
        </p:spPr>
      </p:pic>
    </p:spTree>
    <p:extLst>
      <p:ext uri="{BB962C8B-B14F-4D97-AF65-F5344CB8AC3E}">
        <p14:creationId xmlns:p14="http://schemas.microsoft.com/office/powerpoint/2010/main" val="314797865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p:cNvSpPr txBox="1">
            <a:spLocks/>
          </p:cNvSpPr>
          <p:nvPr/>
        </p:nvSpPr>
        <p:spPr>
          <a:xfrm>
            <a:off x="-20690" y="4657464"/>
            <a:ext cx="9144000" cy="2200536"/>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„Und </a:t>
            </a:r>
            <a:r>
              <a:rPr lang="de-DE" sz="3600" b="1" i="1" dirty="0">
                <a:solidFill>
                  <a:schemeClr val="bg1"/>
                </a:solidFill>
              </a:rPr>
              <a:t>der Lohn der Sünde ist der </a:t>
            </a:r>
            <a:r>
              <a:rPr lang="de-DE" sz="3600" b="1" i="1" dirty="0" smtClean="0">
                <a:solidFill>
                  <a:schemeClr val="bg1"/>
                </a:solidFill>
              </a:rPr>
              <a:t>Tod; </a:t>
            </a:r>
            <a:r>
              <a:rPr lang="de-DE" sz="3600" b="1" i="1" dirty="0">
                <a:solidFill>
                  <a:schemeClr val="tx2">
                    <a:lumMod val="75000"/>
                  </a:schemeClr>
                </a:solidFill>
              </a:rPr>
              <a:t>die Gabe Gottes aber ist das ewige Leben in Christus Jesus, unserm Herrn.“</a:t>
            </a:r>
            <a:endParaRPr lang="de-DE" sz="3600" b="1" i="1" dirty="0" smtClean="0">
              <a:solidFill>
                <a:schemeClr val="tx2">
                  <a:lumMod val="75000"/>
                </a:schemeClr>
              </a:solidFill>
            </a:endParaRPr>
          </a:p>
          <a:p>
            <a:pPr algn="l"/>
            <a:r>
              <a:rPr lang="de-DE" sz="2400" b="1" i="1" dirty="0" smtClean="0">
                <a:solidFill>
                  <a:schemeClr val="bg1"/>
                </a:solidFill>
              </a:rPr>
              <a:t>                                                                                                           Römer </a:t>
            </a:r>
            <a:r>
              <a:rPr lang="de-DE" sz="2400" b="1" i="1" dirty="0">
                <a:solidFill>
                  <a:schemeClr val="bg1"/>
                </a:solidFill>
              </a:rPr>
              <a:t>6,23</a:t>
            </a:r>
          </a:p>
        </p:txBody>
      </p:sp>
      <p:sp>
        <p:nvSpPr>
          <p:cNvPr id="8" name="Titel 1"/>
          <p:cNvSpPr txBox="1">
            <a:spLocks/>
          </p:cNvSpPr>
          <p:nvPr/>
        </p:nvSpPr>
        <p:spPr>
          <a:xfrm>
            <a:off x="-17445" y="0"/>
            <a:ext cx="9144000" cy="4032448"/>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i="1" dirty="0" smtClean="0">
                <a:solidFill>
                  <a:schemeClr val="tx2">
                    <a:lumMod val="75000"/>
                  </a:schemeClr>
                </a:solidFill>
              </a:rPr>
              <a:t>Die Gerechtigkeit die vor Gott gilt, </a:t>
            </a:r>
            <a:r>
              <a:rPr lang="de-DE" sz="3200" b="1" i="1" dirty="0">
                <a:solidFill>
                  <a:schemeClr val="tx2">
                    <a:lumMod val="75000"/>
                  </a:schemeClr>
                </a:solidFill>
              </a:rPr>
              <a:t>kommt durch den Glauben an Jesus Christus zu allen, die glauben. </a:t>
            </a:r>
            <a:r>
              <a:rPr lang="de-DE" sz="3200" b="1" i="1" dirty="0">
                <a:solidFill>
                  <a:schemeClr val="bg1"/>
                </a:solidFill>
              </a:rPr>
              <a:t>Denn es ist hier kein Unterschied:  Alle haben gesündigt und die Herrlichkeit Gottes </a:t>
            </a:r>
            <a:r>
              <a:rPr lang="de-DE" sz="3200" b="1" i="1" dirty="0" smtClean="0">
                <a:solidFill>
                  <a:schemeClr val="bg1"/>
                </a:solidFill>
              </a:rPr>
              <a:t>verloren </a:t>
            </a:r>
            <a:r>
              <a:rPr lang="de-DE" sz="3200" b="1" i="1" dirty="0">
                <a:solidFill>
                  <a:schemeClr val="tx2">
                    <a:lumMod val="75000"/>
                  </a:schemeClr>
                </a:solidFill>
              </a:rPr>
              <a:t>und werden ohne Verdienst gerecht aus seiner Gnade durch die Erlösung, die durch Christus Jesus geschehen ist. </a:t>
            </a:r>
            <a:r>
              <a:rPr lang="de-DE" sz="3200" b="1" i="1" dirty="0" smtClean="0">
                <a:solidFill>
                  <a:schemeClr val="tx2">
                    <a:lumMod val="75000"/>
                  </a:schemeClr>
                </a:solidFill>
              </a:rPr>
              <a:t>             </a:t>
            </a:r>
            <a:r>
              <a:rPr lang="de-DE" sz="3200" b="1" i="1" dirty="0" smtClean="0">
                <a:solidFill>
                  <a:srgbClr val="FFFF00"/>
                </a:solidFill>
              </a:rPr>
              <a:t>                           </a:t>
            </a:r>
            <a:r>
              <a:rPr lang="de-DE" sz="2000" b="1" i="1" dirty="0">
                <a:solidFill>
                  <a:schemeClr val="bg1"/>
                </a:solidFill>
              </a:rPr>
              <a:t>Römer 3,23</a:t>
            </a:r>
          </a:p>
        </p:txBody>
      </p:sp>
      <p:sp>
        <p:nvSpPr>
          <p:cNvPr id="6" name="Titel 1"/>
          <p:cNvSpPr txBox="1">
            <a:spLocks/>
          </p:cNvSpPr>
          <p:nvPr/>
        </p:nvSpPr>
        <p:spPr>
          <a:xfrm>
            <a:off x="-17445" y="4653137"/>
            <a:ext cx="9144000" cy="2200536"/>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„Und </a:t>
            </a:r>
            <a:r>
              <a:rPr lang="de-DE" sz="3600" b="1" i="1" dirty="0">
                <a:solidFill>
                  <a:schemeClr val="bg1"/>
                </a:solidFill>
              </a:rPr>
              <a:t>der Lohn der Sünde ist der </a:t>
            </a:r>
            <a:r>
              <a:rPr lang="de-DE" sz="3600" b="1" i="1" dirty="0" smtClean="0">
                <a:solidFill>
                  <a:schemeClr val="bg1"/>
                </a:solidFill>
              </a:rPr>
              <a:t>Tod; </a:t>
            </a:r>
            <a:r>
              <a:rPr lang="de-DE" sz="3600" b="1" i="1" dirty="0">
                <a:solidFill>
                  <a:srgbClr val="FFFF00"/>
                </a:solidFill>
              </a:rPr>
              <a:t>die Gabe Gottes aber ist das ewige Leben in Christus Jesus, unserm Herrn.“</a:t>
            </a:r>
            <a:endParaRPr lang="de-DE" sz="3600" b="1" i="1" dirty="0" smtClean="0">
              <a:solidFill>
                <a:srgbClr val="FFFF00"/>
              </a:solidFill>
            </a:endParaRPr>
          </a:p>
          <a:p>
            <a:pPr algn="l"/>
            <a:r>
              <a:rPr lang="de-DE" sz="2400" b="1" i="1" dirty="0" smtClean="0">
                <a:solidFill>
                  <a:schemeClr val="bg1"/>
                </a:solidFill>
              </a:rPr>
              <a:t>                                                                                                           Römer </a:t>
            </a:r>
            <a:r>
              <a:rPr lang="de-DE" sz="2400" b="1" i="1" dirty="0">
                <a:solidFill>
                  <a:schemeClr val="bg1"/>
                </a:solidFill>
              </a:rPr>
              <a:t>6,23</a:t>
            </a:r>
          </a:p>
        </p:txBody>
      </p:sp>
      <p:sp>
        <p:nvSpPr>
          <p:cNvPr id="7" name="Titel 1"/>
          <p:cNvSpPr txBox="1">
            <a:spLocks/>
          </p:cNvSpPr>
          <p:nvPr/>
        </p:nvSpPr>
        <p:spPr>
          <a:xfrm>
            <a:off x="0" y="0"/>
            <a:ext cx="9144000" cy="4032448"/>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200" b="1" i="1" dirty="0" smtClean="0">
                <a:solidFill>
                  <a:srgbClr val="FFFF00"/>
                </a:solidFill>
              </a:rPr>
              <a:t>Die Gerechtigkeit die vor Gott gilt, </a:t>
            </a:r>
            <a:r>
              <a:rPr lang="de-DE" sz="3200" b="1" i="1" dirty="0">
                <a:solidFill>
                  <a:srgbClr val="FFFF00"/>
                </a:solidFill>
              </a:rPr>
              <a:t>kommt durch den Glauben an Jesus Christus zu allen, die glauben. </a:t>
            </a:r>
            <a:r>
              <a:rPr lang="de-DE" sz="3200" b="1" i="1" dirty="0">
                <a:solidFill>
                  <a:schemeClr val="bg1"/>
                </a:solidFill>
              </a:rPr>
              <a:t>Denn es ist hier kein Unterschied:  Alle haben gesündigt und die Herrlichkeit Gottes </a:t>
            </a:r>
            <a:r>
              <a:rPr lang="de-DE" sz="3200" b="1" i="1" dirty="0" smtClean="0">
                <a:solidFill>
                  <a:schemeClr val="bg1"/>
                </a:solidFill>
              </a:rPr>
              <a:t>verloren </a:t>
            </a:r>
            <a:r>
              <a:rPr lang="de-DE" sz="3200" b="1" i="1" dirty="0">
                <a:solidFill>
                  <a:srgbClr val="FFFF00"/>
                </a:solidFill>
              </a:rPr>
              <a:t>und werden ohne Verdienst gerecht aus seiner Gnade durch die Erlösung, die durch Christus Jesus geschehen ist. </a:t>
            </a:r>
            <a:r>
              <a:rPr lang="de-DE" sz="3200" b="1" i="1" dirty="0" smtClean="0">
                <a:solidFill>
                  <a:srgbClr val="FFFF00"/>
                </a:solidFill>
              </a:rPr>
              <a:t>                                        </a:t>
            </a:r>
            <a:r>
              <a:rPr lang="de-DE" sz="2000" b="1" i="1" dirty="0">
                <a:solidFill>
                  <a:schemeClr val="bg1"/>
                </a:solidFill>
              </a:rPr>
              <a:t>Römer 3,23</a:t>
            </a:r>
          </a:p>
        </p:txBody>
      </p:sp>
    </p:spTree>
    <p:extLst>
      <p:ext uri="{BB962C8B-B14F-4D97-AF65-F5344CB8AC3E}">
        <p14:creationId xmlns:p14="http://schemas.microsoft.com/office/powerpoint/2010/main" val="105230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ircle(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0" y="-2366"/>
            <a:ext cx="9144000" cy="2135222"/>
          </a:xfrm>
          <a:prstGeom prst="rect">
            <a:avLst/>
          </a:prstGeom>
          <a:solidFill>
            <a:schemeClr val="tx2">
              <a:lumMod val="75000"/>
            </a:schemeClr>
          </a:solid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a:t>
            </a:r>
            <a:r>
              <a:rPr lang="de-DE" sz="3600" b="1" i="1" dirty="0">
                <a:solidFill>
                  <a:schemeClr val="bg1"/>
                </a:solidFill>
              </a:rPr>
              <a:t>Einer aber unter ihnen, als er sah, dass er gesund geworden war, kehrte er um und pries Gott mit lauter Stimme und fiel nieder auf sein Angesicht zu Jesu Füßen und dankte ihm </a:t>
            </a:r>
            <a:r>
              <a:rPr lang="de-DE" sz="3600" b="1" i="1" dirty="0" smtClean="0">
                <a:solidFill>
                  <a:schemeClr val="bg1"/>
                </a:solidFill>
              </a:rPr>
              <a:t>“     </a:t>
            </a:r>
            <a:r>
              <a:rPr lang="de-DE" sz="2400" b="1" i="1" dirty="0" smtClean="0">
                <a:solidFill>
                  <a:schemeClr val="bg1"/>
                </a:solidFill>
              </a:rPr>
              <a:t>Vers 15 und 16</a:t>
            </a:r>
            <a:endParaRPr lang="de-DE" sz="2400" b="1" i="1" dirty="0">
              <a:solidFill>
                <a:schemeClr val="bg1"/>
              </a:solidFill>
            </a:endParaRPr>
          </a:p>
        </p:txBody>
      </p:sp>
      <p:sp>
        <p:nvSpPr>
          <p:cNvPr id="5" name="Titel 1"/>
          <p:cNvSpPr txBox="1">
            <a:spLocks/>
          </p:cNvSpPr>
          <p:nvPr/>
        </p:nvSpPr>
        <p:spPr>
          <a:xfrm>
            <a:off x="0" y="2564904"/>
            <a:ext cx="9144000" cy="2135222"/>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a:t>
            </a:r>
            <a:r>
              <a:rPr lang="de-DE" sz="3600" b="1" i="1" dirty="0" smtClean="0">
                <a:solidFill>
                  <a:schemeClr val="bg1"/>
                </a:solidFill>
              </a:rPr>
              <a:t>Steh auf, geh hin, dein Glaube hat dir geholfen.</a:t>
            </a:r>
            <a:r>
              <a:rPr lang="de-DE" sz="3600" b="1" i="1" dirty="0" smtClean="0">
                <a:solidFill>
                  <a:schemeClr val="bg1"/>
                </a:solidFill>
              </a:rPr>
              <a:t>“     </a:t>
            </a:r>
            <a:r>
              <a:rPr lang="de-DE" sz="2400" b="1" i="1" dirty="0" smtClean="0">
                <a:solidFill>
                  <a:schemeClr val="bg1"/>
                </a:solidFill>
              </a:rPr>
              <a:t>Vers 19</a:t>
            </a:r>
            <a:endParaRPr lang="de-DE" sz="2400" b="1" i="1" dirty="0">
              <a:solidFill>
                <a:schemeClr val="bg1"/>
              </a:solidFill>
            </a:endParaRPr>
          </a:p>
        </p:txBody>
      </p:sp>
    </p:spTree>
    <p:extLst>
      <p:ext uri="{BB962C8B-B14F-4D97-AF65-F5344CB8AC3E}">
        <p14:creationId xmlns:p14="http://schemas.microsoft.com/office/powerpoint/2010/main" val="27378146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BEBA8EAE-BF5A-486C-A8C5-ECC9F3942E4B}">
                <a14:imgProps xmlns:a14="http://schemas.microsoft.com/office/drawing/2010/main">
                  <a14:imgLayer r:embed="rId3">
                    <a14:imgEffect>
                      <a14:brightnessContrast bright="-21000" contrast="31000"/>
                    </a14:imgEffect>
                  </a14:imgLayer>
                </a14:imgProps>
              </a:ext>
              <a:ext uri="{28A0092B-C50C-407E-A947-70E740481C1C}">
                <a14:useLocalDpi xmlns:a14="http://schemas.microsoft.com/office/drawing/2010/main" val="0"/>
              </a:ext>
            </a:extLst>
          </a:blip>
          <a:stretch>
            <a:fillRect/>
          </a:stretch>
        </p:blipFill>
        <p:spPr>
          <a:xfrm>
            <a:off x="-108520" y="-99392"/>
            <a:ext cx="9726962" cy="6957392"/>
          </a:xfrm>
          <a:prstGeom prst="rect">
            <a:avLst/>
          </a:prstGeom>
        </p:spPr>
      </p:pic>
      <p:sp>
        <p:nvSpPr>
          <p:cNvPr id="5" name="Rechteck 4"/>
          <p:cNvSpPr/>
          <p:nvPr/>
        </p:nvSpPr>
        <p:spPr>
          <a:xfrm>
            <a:off x="5364088" y="7747"/>
            <a:ext cx="3956855" cy="6617196"/>
          </a:xfrm>
          <a:prstGeom prst="rect">
            <a:avLst/>
          </a:prstGeom>
        </p:spPr>
        <p:txBody>
          <a:bodyPr wrap="square">
            <a:spAutoFit/>
          </a:bodyPr>
          <a:lstStyle/>
          <a:p>
            <a:r>
              <a:rPr lang="de-DE" sz="4400" b="1" i="1" dirty="0" smtClean="0">
                <a:solidFill>
                  <a:schemeClr val="bg1"/>
                </a:solidFill>
              </a:rPr>
              <a:t>Nun </a:t>
            </a:r>
            <a:r>
              <a:rPr lang="de-DE" sz="4400" b="1" i="1" dirty="0">
                <a:solidFill>
                  <a:schemeClr val="bg1"/>
                </a:solidFill>
              </a:rPr>
              <a:t>aber bleiben </a:t>
            </a:r>
            <a:endParaRPr lang="de-DE" sz="4400" b="1" i="1" dirty="0" smtClean="0">
              <a:solidFill>
                <a:schemeClr val="bg1"/>
              </a:solidFill>
            </a:endParaRPr>
          </a:p>
          <a:p>
            <a:r>
              <a:rPr lang="de-DE" sz="4400" b="1" i="1" dirty="0" smtClean="0">
                <a:solidFill>
                  <a:schemeClr val="bg1"/>
                </a:solidFill>
              </a:rPr>
              <a:t>Glaube,</a:t>
            </a:r>
          </a:p>
          <a:p>
            <a:r>
              <a:rPr lang="de-DE" sz="4400" b="1" i="1" dirty="0" smtClean="0">
                <a:solidFill>
                  <a:schemeClr val="bg1"/>
                </a:solidFill>
              </a:rPr>
              <a:t>Hoffnung</a:t>
            </a:r>
            <a:r>
              <a:rPr lang="de-DE" sz="4400" b="1" i="1" dirty="0">
                <a:solidFill>
                  <a:schemeClr val="bg1"/>
                </a:solidFill>
              </a:rPr>
              <a:t>, </a:t>
            </a:r>
            <a:endParaRPr lang="de-DE" sz="4400" b="1" i="1" dirty="0" smtClean="0">
              <a:solidFill>
                <a:schemeClr val="bg1"/>
              </a:solidFill>
            </a:endParaRPr>
          </a:p>
          <a:p>
            <a:r>
              <a:rPr lang="de-DE" sz="4400" b="1" i="1" dirty="0" smtClean="0">
                <a:solidFill>
                  <a:schemeClr val="bg1"/>
                </a:solidFill>
              </a:rPr>
              <a:t>Liebe</a:t>
            </a:r>
            <a:r>
              <a:rPr lang="de-DE" sz="4400" b="1" i="1" dirty="0">
                <a:solidFill>
                  <a:schemeClr val="bg1"/>
                </a:solidFill>
              </a:rPr>
              <a:t>, </a:t>
            </a:r>
            <a:endParaRPr lang="de-DE" sz="4400" b="1" i="1" dirty="0" smtClean="0">
              <a:solidFill>
                <a:schemeClr val="bg1"/>
              </a:solidFill>
            </a:endParaRPr>
          </a:p>
          <a:p>
            <a:r>
              <a:rPr lang="de-DE" sz="4400" b="1" i="1" dirty="0" smtClean="0">
                <a:solidFill>
                  <a:schemeClr val="bg1"/>
                </a:solidFill>
              </a:rPr>
              <a:t>diese </a:t>
            </a:r>
            <a:r>
              <a:rPr lang="de-DE" sz="4400" b="1" i="1" dirty="0">
                <a:solidFill>
                  <a:schemeClr val="bg1"/>
                </a:solidFill>
              </a:rPr>
              <a:t>drei; </a:t>
            </a:r>
            <a:endParaRPr lang="de-DE" sz="4400" b="1" i="1" dirty="0" smtClean="0">
              <a:solidFill>
                <a:schemeClr val="bg1"/>
              </a:solidFill>
            </a:endParaRPr>
          </a:p>
          <a:p>
            <a:r>
              <a:rPr lang="de-DE" sz="4400" b="1" i="1" dirty="0" smtClean="0">
                <a:solidFill>
                  <a:schemeClr val="bg1"/>
                </a:solidFill>
              </a:rPr>
              <a:t>aber </a:t>
            </a:r>
            <a:r>
              <a:rPr lang="de-DE" sz="4400" b="1" i="1" dirty="0">
                <a:solidFill>
                  <a:schemeClr val="bg1"/>
                </a:solidFill>
              </a:rPr>
              <a:t>die Liebe ist die größte unter ihnen</a:t>
            </a:r>
            <a:r>
              <a:rPr lang="de-DE" sz="4400" b="1" i="1" dirty="0" smtClean="0">
                <a:solidFill>
                  <a:schemeClr val="bg1"/>
                </a:solidFill>
              </a:rPr>
              <a:t>.</a:t>
            </a:r>
          </a:p>
          <a:p>
            <a:r>
              <a:rPr lang="de-DE" sz="2000" b="1" i="1" dirty="0" smtClean="0">
                <a:solidFill>
                  <a:schemeClr val="bg1"/>
                </a:solidFill>
              </a:rPr>
              <a:t>1 Korinther 13,13</a:t>
            </a:r>
            <a:endParaRPr lang="de-DE" sz="2000" dirty="0">
              <a:solidFill>
                <a:schemeClr val="bg1"/>
              </a:solidFill>
            </a:endParaRPr>
          </a:p>
        </p:txBody>
      </p:sp>
    </p:spTree>
    <p:extLst>
      <p:ext uri="{BB962C8B-B14F-4D97-AF65-F5344CB8AC3E}">
        <p14:creationId xmlns:p14="http://schemas.microsoft.com/office/powerpoint/2010/main" val="1152530345"/>
      </p:ext>
    </p:extLst>
  </p:cSld>
  <p:clrMapOvr>
    <a:masterClrMapping/>
  </p:clrMapOvr>
  <mc:AlternateContent xmlns:mc="http://schemas.openxmlformats.org/markup-compatibility/2006" xmlns:p14="http://schemas.microsoft.com/office/powerpoint/2010/main">
    <mc:Choice Requires="p14">
      <p:transition spd="slow" p14:dur="4000">
        <p14:flip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2232248"/>
          </a:xfrm>
          <a:solidFill>
            <a:schemeClr val="tx2">
              <a:lumMod val="75000"/>
            </a:schemeClr>
          </a:solidFill>
        </p:spPr>
        <p:txBody>
          <a:bodyPr>
            <a:normAutofit/>
          </a:bodyPr>
          <a:lstStyle/>
          <a:p>
            <a:pPr algn="l"/>
            <a:r>
              <a:rPr lang="de-DE" sz="3600" b="1" i="1" dirty="0">
                <a:solidFill>
                  <a:schemeClr val="bg1"/>
                </a:solidFill>
              </a:rPr>
              <a:t>„Es ist aber der Glaube eine feste Zuversicht auf das, was man hofft, und ein Nichtzweifeln an dem, was man nicht sieht</a:t>
            </a:r>
            <a:r>
              <a:rPr lang="de-DE" sz="3600" b="1" i="1" dirty="0" smtClean="0">
                <a:solidFill>
                  <a:schemeClr val="bg1"/>
                </a:solidFill>
              </a:rPr>
              <a:t>.“     </a:t>
            </a:r>
            <a:r>
              <a:rPr lang="de-DE" sz="2400" b="1" i="1" dirty="0" smtClean="0">
                <a:solidFill>
                  <a:schemeClr val="bg1"/>
                </a:solidFill>
              </a:rPr>
              <a:t>Hebr. 11,1       </a:t>
            </a:r>
            <a:endParaRPr lang="de-DE" sz="2400" b="1" i="1" dirty="0">
              <a:solidFill>
                <a:schemeClr val="bg1"/>
              </a:solidFill>
            </a:endParaRPr>
          </a:p>
        </p:txBody>
      </p:sp>
      <p:sp>
        <p:nvSpPr>
          <p:cNvPr id="4" name="Titel 1"/>
          <p:cNvSpPr txBox="1">
            <a:spLocks/>
          </p:cNvSpPr>
          <p:nvPr/>
        </p:nvSpPr>
        <p:spPr>
          <a:xfrm>
            <a:off x="0" y="2780928"/>
            <a:ext cx="9144000" cy="1728192"/>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a:solidFill>
                  <a:schemeClr val="bg1"/>
                </a:solidFill>
              </a:rPr>
              <a:t>„Ohne Glauben ist's unmöglich, </a:t>
            </a:r>
            <a:endParaRPr lang="de-DE" sz="3600" b="1" i="1" dirty="0" smtClean="0">
              <a:solidFill>
                <a:schemeClr val="bg1"/>
              </a:solidFill>
            </a:endParaRPr>
          </a:p>
          <a:p>
            <a:pPr algn="l"/>
            <a:r>
              <a:rPr lang="de-DE" sz="3600" b="1" i="1" dirty="0" smtClean="0">
                <a:solidFill>
                  <a:schemeClr val="bg1"/>
                </a:solidFill>
              </a:rPr>
              <a:t>Gott </a:t>
            </a:r>
            <a:r>
              <a:rPr lang="de-DE" sz="3600" b="1" i="1" dirty="0">
                <a:solidFill>
                  <a:schemeClr val="bg1"/>
                </a:solidFill>
              </a:rPr>
              <a:t>zu gefallen</a:t>
            </a:r>
            <a:r>
              <a:rPr lang="de-DE" sz="3600" b="1" i="1" dirty="0" smtClean="0">
                <a:solidFill>
                  <a:schemeClr val="bg1"/>
                </a:solidFill>
              </a:rPr>
              <a:t>;“                           </a:t>
            </a:r>
            <a:r>
              <a:rPr lang="de-DE" sz="2400" b="1" i="1" dirty="0" smtClean="0">
                <a:solidFill>
                  <a:schemeClr val="bg1"/>
                </a:solidFill>
              </a:rPr>
              <a:t>Hebr. 11,6     </a:t>
            </a:r>
            <a:endParaRPr lang="de-DE" sz="2400" b="1" i="1" dirty="0">
              <a:solidFill>
                <a:schemeClr val="bg1"/>
              </a:solidFill>
            </a:endParaRPr>
          </a:p>
        </p:txBody>
      </p:sp>
      <p:sp>
        <p:nvSpPr>
          <p:cNvPr id="6" name="Titel 1"/>
          <p:cNvSpPr txBox="1">
            <a:spLocks/>
          </p:cNvSpPr>
          <p:nvPr/>
        </p:nvSpPr>
        <p:spPr>
          <a:xfrm>
            <a:off x="-4869" y="5159761"/>
            <a:ext cx="9266719" cy="1698239"/>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 </a:t>
            </a:r>
            <a:r>
              <a:rPr lang="de-DE" sz="3600" b="1" i="1" dirty="0">
                <a:solidFill>
                  <a:schemeClr val="bg1"/>
                </a:solidFill>
              </a:rPr>
              <a:t>„Die Gerechtigkeit die vor Gott gilt, kommt durch den Glauben an Jesus</a:t>
            </a:r>
            <a:r>
              <a:rPr lang="de-DE" sz="3600" b="1" i="1" dirty="0" smtClean="0">
                <a:solidFill>
                  <a:schemeClr val="bg1"/>
                </a:solidFill>
              </a:rPr>
              <a:t>.“  </a:t>
            </a:r>
            <a:r>
              <a:rPr lang="de-DE" sz="2400" b="1" i="1" dirty="0" smtClean="0">
                <a:solidFill>
                  <a:schemeClr val="bg1"/>
                </a:solidFill>
              </a:rPr>
              <a:t>Römer </a:t>
            </a:r>
            <a:r>
              <a:rPr lang="de-DE" sz="2400" b="1" i="1" dirty="0" smtClean="0">
                <a:solidFill>
                  <a:schemeClr val="bg1"/>
                </a:solidFill>
              </a:rPr>
              <a:t>3,22</a:t>
            </a:r>
            <a:endParaRPr lang="de-DE" sz="2400" b="1" i="1" dirty="0">
              <a:solidFill>
                <a:schemeClr val="bg1"/>
              </a:solidFill>
            </a:endParaRPr>
          </a:p>
        </p:txBody>
      </p:sp>
    </p:spTree>
    <p:extLst>
      <p:ext uri="{BB962C8B-B14F-4D97-AF65-F5344CB8AC3E}">
        <p14:creationId xmlns:p14="http://schemas.microsoft.com/office/powerpoint/2010/main" val="24553150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261895"/>
            <a:ext cx="9144000" cy="2232248"/>
          </a:xfrm>
          <a:solidFill>
            <a:schemeClr val="tx2">
              <a:lumMod val="75000"/>
            </a:schemeClr>
          </a:solidFill>
        </p:spPr>
        <p:txBody>
          <a:bodyPr>
            <a:normAutofit/>
          </a:bodyPr>
          <a:lstStyle/>
          <a:p>
            <a:r>
              <a:rPr lang="de-DE" sz="3600" b="1" i="1" dirty="0" smtClean="0">
                <a:solidFill>
                  <a:schemeClr val="bg1"/>
                </a:solidFill>
              </a:rPr>
              <a:t>„Abraham </a:t>
            </a:r>
            <a:r>
              <a:rPr lang="de-DE" sz="3600" b="1" i="1" dirty="0">
                <a:solidFill>
                  <a:schemeClr val="bg1"/>
                </a:solidFill>
              </a:rPr>
              <a:t>hat Gott geglaubt, und das wurde ihm zur Gerechtigkeit angerechnet.  </a:t>
            </a:r>
            <a:r>
              <a:rPr lang="de-DE" sz="2400" b="1" i="1" dirty="0">
                <a:solidFill>
                  <a:schemeClr val="bg1"/>
                </a:solidFill>
              </a:rPr>
              <a:t>1 Mose 15,6</a:t>
            </a:r>
          </a:p>
        </p:txBody>
      </p:sp>
      <p:sp>
        <p:nvSpPr>
          <p:cNvPr id="4" name="Titel 1"/>
          <p:cNvSpPr txBox="1">
            <a:spLocks/>
          </p:cNvSpPr>
          <p:nvPr/>
        </p:nvSpPr>
        <p:spPr>
          <a:xfrm>
            <a:off x="-1" y="5108780"/>
            <a:ext cx="9144000" cy="1749219"/>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lgn="l"/>
            <a:r>
              <a:rPr lang="de-DE" sz="3600" b="1" i="1" dirty="0">
                <a:solidFill>
                  <a:schemeClr val="bg1"/>
                </a:solidFill>
              </a:rPr>
              <a:t>Doch wir wissen, dass der Mensch durch Werke des Gesetzes nicht gerecht wird, sondern durch den Glauben an Jesus Christus</a:t>
            </a:r>
            <a:r>
              <a:rPr lang="de-DE" sz="3600" b="1" i="1" dirty="0" smtClean="0">
                <a:solidFill>
                  <a:schemeClr val="bg1"/>
                </a:solidFill>
              </a:rPr>
              <a:t>……</a:t>
            </a:r>
            <a:r>
              <a:rPr lang="de-DE" sz="2400" b="1" i="1" dirty="0" smtClean="0">
                <a:solidFill>
                  <a:schemeClr val="bg1"/>
                </a:solidFill>
              </a:rPr>
              <a:t>Galater 2,16     </a:t>
            </a:r>
            <a:endParaRPr lang="de-DE" sz="2400" b="1" i="1" dirty="0">
              <a:solidFill>
                <a:schemeClr val="bg1"/>
              </a:solidFill>
            </a:endParaRPr>
          </a:p>
        </p:txBody>
      </p:sp>
      <p:sp>
        <p:nvSpPr>
          <p:cNvPr id="6" name="Titel 1"/>
          <p:cNvSpPr txBox="1">
            <a:spLocks/>
          </p:cNvSpPr>
          <p:nvPr/>
        </p:nvSpPr>
        <p:spPr>
          <a:xfrm>
            <a:off x="0" y="-2366"/>
            <a:ext cx="9285922" cy="1698239"/>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 „Der Gerechte wird durch seinen Glauben leben.“  </a:t>
            </a:r>
            <a:r>
              <a:rPr lang="de-DE" sz="2400" b="1" i="1" dirty="0" smtClean="0">
                <a:solidFill>
                  <a:schemeClr val="bg1"/>
                </a:solidFill>
              </a:rPr>
              <a:t>Habakuk 2,4</a:t>
            </a:r>
            <a:endParaRPr lang="de-DE" sz="2400" b="1" i="1" dirty="0">
              <a:solidFill>
                <a:schemeClr val="bg1"/>
              </a:solidFill>
            </a:endParaRPr>
          </a:p>
        </p:txBody>
      </p:sp>
    </p:spTree>
    <p:extLst>
      <p:ext uri="{BB962C8B-B14F-4D97-AF65-F5344CB8AC3E}">
        <p14:creationId xmlns:p14="http://schemas.microsoft.com/office/powerpoint/2010/main" val="12510516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884" y="2204864"/>
            <a:ext cx="9310805" cy="2232248"/>
          </a:xfrm>
          <a:solidFill>
            <a:schemeClr val="tx2">
              <a:lumMod val="75000"/>
            </a:schemeClr>
          </a:solidFill>
        </p:spPr>
        <p:txBody>
          <a:bodyPr>
            <a:normAutofit/>
          </a:bodyPr>
          <a:lstStyle/>
          <a:p>
            <a:r>
              <a:rPr lang="de-DE" sz="3600" b="1" i="1" dirty="0" smtClean="0">
                <a:solidFill>
                  <a:schemeClr val="bg1"/>
                </a:solidFill>
              </a:rPr>
              <a:t>„</a:t>
            </a:r>
            <a:r>
              <a:rPr lang="de-DE" sz="3600" b="1" i="1" dirty="0">
                <a:solidFill>
                  <a:schemeClr val="bg1"/>
                </a:solidFill>
              </a:rPr>
              <a:t>So halten wir nun dafür, dass der Mensch gerecht wird ohne des Gesetzes Werke, allein durch den Glauben</a:t>
            </a:r>
            <a:r>
              <a:rPr lang="de-DE" sz="3600" b="1" i="1" dirty="0" smtClean="0">
                <a:solidFill>
                  <a:schemeClr val="bg1"/>
                </a:solidFill>
              </a:rPr>
              <a:t>..“ </a:t>
            </a:r>
            <a:r>
              <a:rPr lang="de-DE" sz="2400" b="1" i="1" dirty="0" smtClean="0">
                <a:solidFill>
                  <a:schemeClr val="bg1"/>
                </a:solidFill>
              </a:rPr>
              <a:t>Römer 5,28</a:t>
            </a:r>
            <a:endParaRPr lang="de-DE" sz="2400" b="1" i="1" dirty="0">
              <a:solidFill>
                <a:schemeClr val="bg1"/>
              </a:solidFill>
            </a:endParaRPr>
          </a:p>
        </p:txBody>
      </p:sp>
      <p:sp>
        <p:nvSpPr>
          <p:cNvPr id="6" name="Titel 1"/>
          <p:cNvSpPr txBox="1">
            <a:spLocks/>
          </p:cNvSpPr>
          <p:nvPr/>
        </p:nvSpPr>
        <p:spPr>
          <a:xfrm>
            <a:off x="-12508" y="-2366"/>
            <a:ext cx="9298430" cy="1919198"/>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 „</a:t>
            </a:r>
            <a:r>
              <a:rPr lang="de-DE" sz="3600" b="1" i="1" dirty="0">
                <a:solidFill>
                  <a:schemeClr val="bg1"/>
                </a:solidFill>
              </a:rPr>
              <a:t>Denn durch euren Glauben seid ihr selig geworden, </a:t>
            </a:r>
            <a:r>
              <a:rPr lang="de-DE" sz="3600" b="1" i="1" dirty="0" smtClean="0">
                <a:solidFill>
                  <a:schemeClr val="bg1"/>
                </a:solidFill>
              </a:rPr>
              <a:t> </a:t>
            </a:r>
            <a:r>
              <a:rPr lang="de-DE" sz="3600" b="1" i="1" dirty="0">
                <a:solidFill>
                  <a:schemeClr val="bg1"/>
                </a:solidFill>
              </a:rPr>
              <a:t>nicht aus Werken, damit sich nicht jemand rühme</a:t>
            </a:r>
            <a:r>
              <a:rPr lang="de-DE" sz="3600" b="1" i="1" dirty="0" smtClean="0">
                <a:solidFill>
                  <a:schemeClr val="bg1"/>
                </a:solidFill>
              </a:rPr>
              <a:t>.“             </a:t>
            </a:r>
            <a:r>
              <a:rPr lang="de-DE" sz="2400" b="1" i="1" dirty="0" err="1" smtClean="0">
                <a:solidFill>
                  <a:schemeClr val="bg1"/>
                </a:solidFill>
              </a:rPr>
              <a:t>Eph</a:t>
            </a:r>
            <a:r>
              <a:rPr lang="de-DE" sz="2400" b="1" i="1" dirty="0" smtClean="0">
                <a:solidFill>
                  <a:schemeClr val="bg1"/>
                </a:solidFill>
              </a:rPr>
              <a:t> 2,9</a:t>
            </a:r>
            <a:endParaRPr lang="de-DE" sz="2400" b="1" i="1" dirty="0">
              <a:solidFill>
                <a:schemeClr val="bg1"/>
              </a:solidFill>
            </a:endParaRPr>
          </a:p>
        </p:txBody>
      </p:sp>
      <p:sp>
        <p:nvSpPr>
          <p:cNvPr id="5" name="Titel 1"/>
          <p:cNvSpPr txBox="1">
            <a:spLocks/>
          </p:cNvSpPr>
          <p:nvPr/>
        </p:nvSpPr>
        <p:spPr>
          <a:xfrm>
            <a:off x="-12510" y="4625752"/>
            <a:ext cx="9298431" cy="2232248"/>
          </a:xfrm>
          <a:prstGeom prst="rect">
            <a:avLst/>
          </a:prstGeom>
          <a:solidFill>
            <a:schemeClr val="tx2">
              <a:lumMod val="75000"/>
            </a:schemeClr>
          </a:solidFill>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a:solidFill>
                  <a:schemeClr val="bg1"/>
                </a:solidFill>
              </a:rPr>
              <a:t> „Denn wenn die Gerechtigkeit durch unsere Werke kommen würde,  </a:t>
            </a:r>
            <a:r>
              <a:rPr lang="de-DE" sz="2400" b="1" i="1" dirty="0">
                <a:solidFill>
                  <a:schemeClr val="bg1"/>
                </a:solidFill>
              </a:rPr>
              <a:t>(wir uns sozusagen selbst erlösen könnten)</a:t>
            </a:r>
            <a:r>
              <a:rPr lang="de-DE" sz="3600" b="1" i="1" dirty="0">
                <a:solidFill>
                  <a:schemeClr val="bg1"/>
                </a:solidFill>
              </a:rPr>
              <a:t> ja,  dann wäre Christus am Kreuz vergeblich gestorben.“  </a:t>
            </a:r>
            <a:r>
              <a:rPr lang="de-DE" sz="2400" b="1" i="1" dirty="0">
                <a:solidFill>
                  <a:schemeClr val="bg1"/>
                </a:solidFill>
              </a:rPr>
              <a:t>Galater 2,21 </a:t>
            </a:r>
          </a:p>
        </p:txBody>
      </p:sp>
    </p:spTree>
    <p:extLst>
      <p:ext uri="{BB962C8B-B14F-4D97-AF65-F5344CB8AC3E}">
        <p14:creationId xmlns:p14="http://schemas.microsoft.com/office/powerpoint/2010/main" val="18280230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46789" y="-4801"/>
            <a:ext cx="9236901" cy="1749219"/>
          </a:xfrm>
          <a:prstGeom prst="rect">
            <a:avLst/>
          </a:prstGeom>
          <a:solidFill>
            <a:schemeClr val="tx2">
              <a:lumMod val="75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a:solidFill>
                  <a:schemeClr val="bg1"/>
                </a:solidFill>
              </a:rPr>
              <a:t>„Ohne Glauben ist's unmöglich, </a:t>
            </a:r>
            <a:endParaRPr lang="de-DE" sz="3600" b="1" i="1" dirty="0" smtClean="0">
              <a:solidFill>
                <a:schemeClr val="bg1"/>
              </a:solidFill>
            </a:endParaRPr>
          </a:p>
          <a:p>
            <a:pPr algn="l"/>
            <a:r>
              <a:rPr lang="de-DE" sz="3600" b="1" i="1" dirty="0" smtClean="0">
                <a:solidFill>
                  <a:schemeClr val="bg1"/>
                </a:solidFill>
              </a:rPr>
              <a:t>Gott </a:t>
            </a:r>
            <a:r>
              <a:rPr lang="de-DE" sz="3600" b="1" i="1" dirty="0">
                <a:solidFill>
                  <a:schemeClr val="bg1"/>
                </a:solidFill>
              </a:rPr>
              <a:t>zu gefallen</a:t>
            </a:r>
            <a:r>
              <a:rPr lang="de-DE" sz="3600" b="1" i="1" dirty="0" smtClean="0">
                <a:solidFill>
                  <a:schemeClr val="bg1"/>
                </a:solidFill>
              </a:rPr>
              <a:t>;“                           </a:t>
            </a:r>
            <a:r>
              <a:rPr lang="de-DE" sz="2400" b="1" i="1" dirty="0" smtClean="0">
                <a:solidFill>
                  <a:schemeClr val="bg1"/>
                </a:solidFill>
              </a:rPr>
              <a:t>Hebr. 11,6     </a:t>
            </a:r>
            <a:endParaRPr lang="de-DE" sz="2400" b="1" i="1" dirty="0">
              <a:solidFill>
                <a:schemeClr val="bg1"/>
              </a:solidFill>
            </a:endParaRPr>
          </a:p>
        </p:txBody>
      </p:sp>
      <p:sp>
        <p:nvSpPr>
          <p:cNvPr id="7" name="Titel 1"/>
          <p:cNvSpPr txBox="1">
            <a:spLocks/>
          </p:cNvSpPr>
          <p:nvPr/>
        </p:nvSpPr>
        <p:spPr>
          <a:xfrm>
            <a:off x="-46790" y="1844824"/>
            <a:ext cx="9236901" cy="5013176"/>
          </a:xfrm>
          <a:prstGeom prst="rect">
            <a:avLst/>
          </a:prstGeom>
          <a:solidFill>
            <a:schemeClr val="tx2">
              <a:lumMod val="75000"/>
            </a:schemeClr>
          </a:solidFill>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DE" sz="3600" b="1" i="1" dirty="0" smtClean="0">
                <a:solidFill>
                  <a:schemeClr val="bg1"/>
                </a:solidFill>
              </a:rPr>
              <a:t>„ </a:t>
            </a:r>
            <a:r>
              <a:rPr lang="de-DE" sz="3600" b="1" i="1" dirty="0">
                <a:solidFill>
                  <a:schemeClr val="bg1"/>
                </a:solidFill>
              </a:rPr>
              <a:t>Deshalb wollen wir jetzt die Anfangslektionen der christlichen Lehre hinter uns lassen und uns dem zuwenden, was für Erwachsenen im Glauben bestimmt ist. </a:t>
            </a:r>
            <a:r>
              <a:rPr lang="de-DE" sz="3600" b="1" i="1" dirty="0" smtClean="0">
                <a:solidFill>
                  <a:schemeClr val="bg1"/>
                </a:solidFill>
              </a:rPr>
              <a:t> </a:t>
            </a:r>
          </a:p>
          <a:p>
            <a:pPr algn="l"/>
            <a:r>
              <a:rPr lang="de-DE" sz="3600" b="1" i="1" dirty="0" smtClean="0">
                <a:solidFill>
                  <a:schemeClr val="bg1"/>
                </a:solidFill>
              </a:rPr>
              <a:t>Ich </a:t>
            </a:r>
            <a:r>
              <a:rPr lang="de-DE" sz="3600" b="1" i="1" dirty="0">
                <a:solidFill>
                  <a:schemeClr val="bg1"/>
                </a:solidFill>
              </a:rPr>
              <a:t>will mich nicht noch einmal mit den grundlegenden Themen befassen wie die Abkehr von toten Werken, über den </a:t>
            </a:r>
            <a:r>
              <a:rPr lang="de-DE" sz="3600" b="1" i="1" u="sng" dirty="0">
                <a:solidFill>
                  <a:schemeClr val="bg1"/>
                </a:solidFill>
              </a:rPr>
              <a:t>Glauben</a:t>
            </a:r>
            <a:r>
              <a:rPr lang="de-DE" sz="3600" b="1" i="1" dirty="0">
                <a:solidFill>
                  <a:schemeClr val="bg1"/>
                </a:solidFill>
              </a:rPr>
              <a:t> an Gott, über die Taufe, die Handauflegung, die Auferstehung der Toten und das ewige Gericht</a:t>
            </a:r>
            <a:r>
              <a:rPr lang="de-DE" sz="3600" b="1" i="1" dirty="0" smtClean="0">
                <a:solidFill>
                  <a:schemeClr val="bg1"/>
                </a:solidFill>
              </a:rPr>
              <a:t>.“     </a:t>
            </a:r>
            <a:r>
              <a:rPr lang="de-DE" sz="2600" b="1" i="1" dirty="0">
                <a:solidFill>
                  <a:schemeClr val="bg1"/>
                </a:solidFill>
              </a:rPr>
              <a:t>Hebr.- </a:t>
            </a:r>
            <a:r>
              <a:rPr lang="de-DE" sz="2600" b="1" i="1" dirty="0" smtClean="0">
                <a:solidFill>
                  <a:schemeClr val="bg1"/>
                </a:solidFill>
              </a:rPr>
              <a:t>5,1-2</a:t>
            </a:r>
            <a:endParaRPr lang="de-DE" sz="2600" b="1" i="1" dirty="0">
              <a:solidFill>
                <a:schemeClr val="bg1"/>
              </a:solidFill>
            </a:endParaRPr>
          </a:p>
        </p:txBody>
      </p:sp>
    </p:spTree>
    <p:extLst>
      <p:ext uri="{BB962C8B-B14F-4D97-AF65-F5344CB8AC3E}">
        <p14:creationId xmlns:p14="http://schemas.microsoft.com/office/powerpoint/2010/main" val="21467216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052736"/>
            <a:ext cx="9144000" cy="2543742"/>
          </a:xfrm>
          <a:solidFill>
            <a:schemeClr val="tx2">
              <a:lumMod val="75000"/>
            </a:schemeClr>
          </a:solidFill>
        </p:spPr>
        <p:txBody>
          <a:bodyPr>
            <a:normAutofit fontScale="90000"/>
          </a:bodyPr>
          <a:lstStyle/>
          <a:p>
            <a:pPr algn="l"/>
            <a:r>
              <a:rPr lang="de-DE" sz="3600" b="1" i="1" dirty="0">
                <a:solidFill>
                  <a:schemeClr val="bg1"/>
                </a:solidFill>
              </a:rPr>
              <a:t>„Ihr Männer von Israel, hört diese Worte: Jesus von Nazareth, von Gott unter euch ausgewiesen durch </a:t>
            </a:r>
            <a:r>
              <a:rPr lang="de-DE" sz="3600" b="1" i="1" dirty="0">
                <a:solidFill>
                  <a:srgbClr val="FFFF00"/>
                </a:solidFill>
              </a:rPr>
              <a:t>Taten</a:t>
            </a:r>
            <a:r>
              <a:rPr lang="de-DE" sz="3600" b="1" i="1" dirty="0">
                <a:solidFill>
                  <a:schemeClr val="bg1"/>
                </a:solidFill>
              </a:rPr>
              <a:t> und </a:t>
            </a:r>
            <a:r>
              <a:rPr lang="de-DE" sz="3600" b="1" i="1" dirty="0">
                <a:solidFill>
                  <a:srgbClr val="FFFF00"/>
                </a:solidFill>
              </a:rPr>
              <a:t>Wunder</a:t>
            </a:r>
            <a:r>
              <a:rPr lang="de-DE" sz="3600" b="1" i="1" dirty="0">
                <a:solidFill>
                  <a:schemeClr val="bg1"/>
                </a:solidFill>
              </a:rPr>
              <a:t> und </a:t>
            </a:r>
            <a:r>
              <a:rPr lang="de-DE" sz="3600" b="1" i="1" dirty="0">
                <a:solidFill>
                  <a:srgbClr val="FFFF00"/>
                </a:solidFill>
              </a:rPr>
              <a:t>Zeichen</a:t>
            </a:r>
            <a:r>
              <a:rPr lang="de-DE" sz="3600" b="1" i="1" dirty="0">
                <a:solidFill>
                  <a:schemeClr val="bg1"/>
                </a:solidFill>
              </a:rPr>
              <a:t>, die Gott durch ihn in eurer Mitte getan hat, wie ihr selbst wisst </a:t>
            </a:r>
            <a:r>
              <a:rPr lang="de-DE" sz="3600" b="1" i="1" dirty="0" smtClean="0">
                <a:solidFill>
                  <a:schemeClr val="bg1"/>
                </a:solidFill>
              </a:rPr>
              <a:t>…„      </a:t>
            </a:r>
            <a:br>
              <a:rPr lang="de-DE" sz="3600" b="1" i="1" dirty="0" smtClean="0">
                <a:solidFill>
                  <a:schemeClr val="bg1"/>
                </a:solidFill>
              </a:rPr>
            </a:br>
            <a:r>
              <a:rPr lang="de-DE" sz="3600" b="1" i="1" dirty="0">
                <a:solidFill>
                  <a:schemeClr val="bg1"/>
                </a:solidFill>
              </a:rPr>
              <a:t> </a:t>
            </a:r>
            <a:r>
              <a:rPr lang="de-DE" sz="3600" b="1" i="1" dirty="0" smtClean="0">
                <a:solidFill>
                  <a:schemeClr val="bg1"/>
                </a:solidFill>
              </a:rPr>
              <a:t>                                                              </a:t>
            </a:r>
            <a:r>
              <a:rPr lang="de-DE" sz="2400" b="1" i="1" dirty="0" smtClean="0">
                <a:solidFill>
                  <a:schemeClr val="bg1"/>
                </a:solidFill>
              </a:rPr>
              <a:t>Apostelgeschichte 2,22</a:t>
            </a:r>
            <a:endParaRPr lang="de-DE" sz="2400" b="1" i="1" dirty="0">
              <a:solidFill>
                <a:schemeClr val="bg1"/>
              </a:solidFill>
            </a:endParaRPr>
          </a:p>
        </p:txBody>
      </p:sp>
    </p:spTree>
    <p:extLst>
      <p:ext uri="{BB962C8B-B14F-4D97-AF65-F5344CB8AC3E}">
        <p14:creationId xmlns:p14="http://schemas.microsoft.com/office/powerpoint/2010/main" val="103193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280" y="0"/>
            <a:ext cx="9286800" cy="6858000"/>
          </a:xfrm>
          <a:solidFill>
            <a:schemeClr val="tx2">
              <a:lumMod val="75000"/>
            </a:schemeClr>
          </a:solidFill>
        </p:spPr>
        <p:txBody>
          <a:bodyPr>
            <a:noAutofit/>
          </a:bodyPr>
          <a:lstStyle/>
          <a:p>
            <a:pPr algn="l"/>
            <a:r>
              <a:rPr lang="de-DE" sz="2800" b="1" i="1" dirty="0" smtClean="0">
                <a:solidFill>
                  <a:schemeClr val="bg1"/>
                </a:solidFill>
              </a:rPr>
              <a:t/>
            </a:r>
            <a:br>
              <a:rPr lang="de-DE" sz="2800" b="1" i="1" dirty="0" smtClean="0">
                <a:solidFill>
                  <a:schemeClr val="bg1"/>
                </a:solidFill>
              </a:rPr>
            </a:br>
            <a:r>
              <a:rPr lang="de-DE" sz="2800" b="1" i="1" dirty="0" smtClean="0">
                <a:solidFill>
                  <a:schemeClr val="bg1"/>
                </a:solidFill>
              </a:rPr>
              <a:t>Und </a:t>
            </a:r>
            <a:r>
              <a:rPr lang="de-DE" sz="2800" b="1" i="1" dirty="0">
                <a:solidFill>
                  <a:schemeClr val="bg1"/>
                </a:solidFill>
              </a:rPr>
              <a:t>es begab sich, als er nach Jerusalem wanderte, dass er durch </a:t>
            </a:r>
            <a:r>
              <a:rPr lang="de-DE" sz="2800" b="1" i="1" dirty="0" err="1">
                <a:solidFill>
                  <a:schemeClr val="bg1"/>
                </a:solidFill>
              </a:rPr>
              <a:t>Samarien</a:t>
            </a:r>
            <a:r>
              <a:rPr lang="de-DE" sz="2800" b="1" i="1" dirty="0">
                <a:solidFill>
                  <a:schemeClr val="bg1"/>
                </a:solidFill>
              </a:rPr>
              <a:t> und Galiläa hin zog. </a:t>
            </a:r>
            <a:r>
              <a:rPr lang="de-DE" sz="2800" b="1" i="1" dirty="0" smtClean="0">
                <a:solidFill>
                  <a:schemeClr val="bg1"/>
                </a:solidFill>
              </a:rPr>
              <a:t> </a:t>
            </a:r>
            <a:r>
              <a:rPr lang="de-DE" sz="2800" b="1" i="1" dirty="0">
                <a:solidFill>
                  <a:schemeClr val="bg1"/>
                </a:solidFill>
              </a:rPr>
              <a:t>Und als er in ein Dorf kam, begegneten ihm zehn aussätzige Männer; die standen von ferne </a:t>
            </a:r>
            <a:r>
              <a:rPr lang="de-DE" sz="2800" b="1" i="1" dirty="0" smtClean="0">
                <a:solidFill>
                  <a:schemeClr val="bg1"/>
                </a:solidFill>
              </a:rPr>
              <a:t> </a:t>
            </a:r>
            <a:r>
              <a:rPr lang="de-DE" sz="2800" b="1" i="1" dirty="0">
                <a:solidFill>
                  <a:schemeClr val="bg1"/>
                </a:solidFill>
              </a:rPr>
              <a:t>und erhoben ihre Stimme und sprachen: Jesus, lieber Meister, erbarme dich unser</a:t>
            </a:r>
            <a:r>
              <a:rPr lang="de-DE" sz="2800" b="1" i="1" dirty="0" smtClean="0">
                <a:solidFill>
                  <a:schemeClr val="bg1"/>
                </a:solidFill>
              </a:rPr>
              <a:t>!  </a:t>
            </a:r>
            <a:r>
              <a:rPr lang="de-DE" sz="2800" b="1" i="1" dirty="0">
                <a:solidFill>
                  <a:schemeClr val="bg1"/>
                </a:solidFill>
              </a:rPr>
              <a:t>Und als er sie sah, sprach er zu ihnen: Geht hin und zeigt euch den Priestern! Und es geschah, als sie hingingen, da wurden sie rein. </a:t>
            </a:r>
            <a:r>
              <a:rPr lang="de-DE" sz="2800" b="1" i="1" dirty="0" smtClean="0">
                <a:solidFill>
                  <a:schemeClr val="bg1"/>
                </a:solidFill>
              </a:rPr>
              <a:t> </a:t>
            </a:r>
            <a:r>
              <a:rPr lang="de-DE" sz="2800" b="1" i="1" dirty="0">
                <a:solidFill>
                  <a:schemeClr val="bg1"/>
                </a:solidFill>
              </a:rPr>
              <a:t>Einer aber unter ihnen, als er sah, dass er gesund geworden war, kehrte er um und pries Gott mit lauter </a:t>
            </a:r>
            <a:r>
              <a:rPr lang="de-DE" sz="2800" b="1" i="1" dirty="0" smtClean="0">
                <a:solidFill>
                  <a:schemeClr val="bg1"/>
                </a:solidFill>
              </a:rPr>
              <a:t>Stimme und </a:t>
            </a:r>
            <a:r>
              <a:rPr lang="de-DE" sz="2800" b="1" i="1" dirty="0">
                <a:solidFill>
                  <a:schemeClr val="bg1"/>
                </a:solidFill>
              </a:rPr>
              <a:t>fiel nieder auf sein Angesicht zu Jesu Füßen und dankte ihm. Und das war ein Samariter. </a:t>
            </a:r>
            <a:r>
              <a:rPr lang="de-DE" sz="2800" b="1" i="1" dirty="0" smtClean="0">
                <a:solidFill>
                  <a:schemeClr val="bg1"/>
                </a:solidFill>
              </a:rPr>
              <a:t> </a:t>
            </a:r>
            <a:r>
              <a:rPr lang="de-DE" sz="2800" b="1" i="1" dirty="0">
                <a:solidFill>
                  <a:schemeClr val="bg1"/>
                </a:solidFill>
              </a:rPr>
              <a:t>Jesus aber antwortete und sprach: Sind nicht die zehn rein geworden? Wo sind aber die neun? </a:t>
            </a:r>
            <a:r>
              <a:rPr lang="de-DE" sz="2800" b="1" i="1" dirty="0" smtClean="0">
                <a:solidFill>
                  <a:schemeClr val="bg1"/>
                </a:solidFill>
              </a:rPr>
              <a:t>Hat </a:t>
            </a:r>
            <a:r>
              <a:rPr lang="de-DE" sz="2800" b="1" i="1" dirty="0">
                <a:solidFill>
                  <a:schemeClr val="bg1"/>
                </a:solidFill>
              </a:rPr>
              <a:t>sich sonst keiner gefunden, der wieder umkehrte, um Gott die Ehre zu geben, als nur dieser Fremde? </a:t>
            </a:r>
            <a:r>
              <a:rPr lang="de-DE" sz="2800" b="1" i="1" dirty="0" smtClean="0">
                <a:solidFill>
                  <a:schemeClr val="bg1"/>
                </a:solidFill>
              </a:rPr>
              <a:t> </a:t>
            </a:r>
            <a:r>
              <a:rPr lang="de-DE" sz="2800" b="1" i="1" dirty="0">
                <a:solidFill>
                  <a:schemeClr val="bg1"/>
                </a:solidFill>
              </a:rPr>
              <a:t>Und er sprach zu ihm: Steh auf, geh hin; dein Glaube hat dir geholfen</a:t>
            </a:r>
            <a:r>
              <a:rPr lang="de-DE" sz="2800" b="1" i="1" dirty="0" smtClean="0">
                <a:solidFill>
                  <a:schemeClr val="bg1"/>
                </a:solidFill>
              </a:rPr>
              <a:t>.   </a:t>
            </a:r>
            <a:r>
              <a:rPr lang="de-DE" sz="1800" b="1" i="1" dirty="0">
                <a:solidFill>
                  <a:schemeClr val="bg1"/>
                </a:solidFill>
              </a:rPr>
              <a:t>Lukas 17,11,19</a:t>
            </a:r>
            <a:r>
              <a:rPr lang="de-DE" sz="2800" b="1" i="1" dirty="0" smtClean="0">
                <a:solidFill>
                  <a:schemeClr val="bg1"/>
                </a:solidFill>
              </a:rPr>
              <a:t>                                                        </a:t>
            </a:r>
            <a:r>
              <a:rPr lang="de-DE" sz="2800" b="1" i="1" dirty="0">
                <a:solidFill>
                  <a:schemeClr val="bg1"/>
                </a:solidFill>
              </a:rPr>
              <a:t/>
            </a:r>
            <a:br>
              <a:rPr lang="de-DE" sz="2800" b="1" i="1" dirty="0">
                <a:solidFill>
                  <a:schemeClr val="bg1"/>
                </a:solidFill>
              </a:rPr>
            </a:br>
            <a:endParaRPr lang="de-DE" sz="2800" b="1" i="1" dirty="0">
              <a:solidFill>
                <a:schemeClr val="bg1"/>
              </a:solidFill>
            </a:endParaRPr>
          </a:p>
        </p:txBody>
      </p:sp>
    </p:spTree>
    <p:extLst>
      <p:ext uri="{BB962C8B-B14F-4D97-AF65-F5344CB8AC3E}">
        <p14:creationId xmlns:p14="http://schemas.microsoft.com/office/powerpoint/2010/main" val="7827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19600"/>
            <a:ext cx="6120680" cy="8045558"/>
          </a:xfrm>
          <a:prstGeom prst="rect">
            <a:avLst/>
          </a:prstGeom>
        </p:spPr>
      </p:pic>
    </p:spTree>
    <p:extLst>
      <p:ext uri="{BB962C8B-B14F-4D97-AF65-F5344CB8AC3E}">
        <p14:creationId xmlns:p14="http://schemas.microsoft.com/office/powerpoint/2010/main" val="364789953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743</Words>
  <Application>Microsoft Office PowerPoint</Application>
  <PresentationFormat>Bildschirmpräsentation (4:3)</PresentationFormat>
  <Paragraphs>46</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Larissa-Design</vt:lpstr>
      <vt:lpstr>PowerPoint-Präsentation</vt:lpstr>
      <vt:lpstr>PowerPoint-Präsentation</vt:lpstr>
      <vt:lpstr>„Es ist aber der Glaube eine feste Zuversicht auf das, was man hofft, und ein Nichtzweifeln an dem, was man nicht sieht.“     Hebr. 11,1       </vt:lpstr>
      <vt:lpstr>„Abraham hat Gott geglaubt, und das wurde ihm zur Gerechtigkeit angerechnet.  1 Mose 15,6</vt:lpstr>
      <vt:lpstr>„So halten wir nun dafür, dass der Mensch gerecht wird ohne des Gesetzes Werke, allein durch den Glauben..“ Römer 5,28</vt:lpstr>
      <vt:lpstr>PowerPoint-Präsentation</vt:lpstr>
      <vt:lpstr>„Ihr Männer von Israel, hört diese Worte: Jesus von Nazareth, von Gott unter euch ausgewiesen durch Taten und Wunder und Zeichen, die Gott durch ihn in eurer Mitte getan hat, wie ihr selbst wisst …„                                                                      Apostelgeschichte 2,22</vt:lpstr>
      <vt:lpstr> Und es begab sich, als er nach Jerusalem wanderte, dass er durch Samarien und Galiläa hin zog.  Und als er in ein Dorf kam, begegneten ihm zehn aussätzige Männer; die standen von ferne  und erhoben ihre Stimme und sprachen: Jesus, lieber Meister, erbarme dich unser!  Und als er sie sah, sprach er zu ihnen: Geht hin und zeigt euch den Priestern! Und es geschah, als sie hingingen, da wurden sie rein.  Einer aber unter ihnen, als er sah, dass er gesund geworden war, kehrte er um und pries Gott mit lauter Stimme und fiel nieder auf sein Angesicht zu Jesu Füßen und dankte ihm. Und das war ein Samariter.  Jesus aber antwortete und sprach: Sind nicht die zehn rein geworden? Wo sind aber die neun? Hat sich sonst keiner gefunden, der wieder umkehrte, um Gott die Ehre zu geben, als nur dieser Fremde?  Und er sprach zu ihm: Steh auf, geh hin; dein Glaube hat dir geholfen.   Lukas 17,11,19                                                         </vt:lpstr>
      <vt:lpstr>PowerPoint-Präsentation</vt:lpstr>
      <vt:lpstr> Und es begab sich, als er nach Jerusalem wanderte, dass er durch Samarien und Galiläa hin zog.  Und als er in ein Dorf kam, begegneten ihm zehn aussätzige Männer; die standen von ferne  und erhoben ihre Stimme und sprachen: Jesus, lieber Meister, erbarme dich unser!  Und als er sie sah, sprach er zu ihnen: Geht hin und zeigt euch den Priestern! Und es geschah, als sie hingingen, da wurden sie rein.  Einer aber unter ihnen, als er sah, dass er gesund geworden war, kehrte er um und pries Gott mit lauter Stimme und fiel nieder auf sein Angesicht zu Jesu Füßen und dankte ihm. Und das war ein Samariter.  Jesus aber antwortete und sprach: Sind nicht die zehn rein geworden? Wo sind aber die neun? Hat sich sonst keiner gefunden, der wieder umkehrte, um Gott die Ehre zu geben, als nur dieser Fremde?  Und er sprach zu ihm: Steh auf, geh hin; dein Glaube hat dir geholfen.   Lukas 17,11,19                                                         </vt:lpstr>
      <vt:lpstr>PowerPoint-Präsentation</vt:lpstr>
      <vt:lpstr>PowerPoint-Präsentation</vt:lpstr>
      <vt:lpstr>PowerPoint-Präsentation</vt:lpstr>
      <vt:lpstr>PowerPoint-Präsentation</vt:lpstr>
      <vt:lpstr>PowerPoint-Präsentation</vt:lpstr>
      <vt:lpstr>PowerPoint-Präsentation</vt:lpstr>
      <vt:lpstr>Im Vorbeigehen sah Jesus einen Mann, der von Geburt blind war.  Die Jünger fragten Jesus: »Rabbi, wer ist schuld, dass er blind geboren wurde? Wer hat hier gesündigt, er selbst oder seine Eltern?“ Jesus antwortete: »Weder er ist schuld noch seine Eltern.  Johannes 9, 1-2</vt:lpstr>
      <vt:lpstr>Es kamen aber zu der Zeit einige, die berichteten ihm von den Galiläern, deren Blut Pilatus mit ihren Opfern vermischt hatte. „Meint ihr, dass diese mehr gesündigt haben als alle andern, weil sie das erlitten haben?  Ich sage euch: „NEIN“ Und weiter sage er: „Meint ihr, dass die achtzehn, auf die der Turm in Siloah fiel und sie erschlug, schuldiger gewesen sind als alle andern Menschen. Ich sage euch: „NEIN“              Lukas 13,1-5</vt:lpstr>
      <vt:lpstr> Und es begab sich, als er nach Jerusalem wanderte, dass er durch Samarien und Galiläa hin zog.  Und als er in ein Dorf kam, begegneten ihm zehn aussätzige Männer; die standen von ferne  und erhoben ihre Stimme und sprachen: Jesus, lieber Meister, erbarme dich unser!  Und als er sie sah, sprach er zu ihnen: Geht hin und zeigt euch den Priestern! Und es geschah, als sie hingingen, da wurden sie rein.  Einer aber unter ihnen, als er sah, dass er gesund geworden war, kehrte er um und pries Gott mit lauter Stimme und fiel nieder auf sein Angesicht zu Jesu Füßen und dankte ihm. Und das war ein Samariter.  Jesus aber antwortete und sprach: Sind nicht die zehn rein geworden? Wo sind aber die neun? Hat sich sonst keiner gefunden, der wieder umkehrte, um Gott die Ehre zu geben, als nur dieser Fremde?  Und er sprach zu ihm: Steh auf, geh hin; dein Glaube hat dir geholfen.   Lukas 17,11,19                                                         </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user</dc:creator>
  <cp:lastModifiedBy>user</cp:lastModifiedBy>
  <cp:revision>46</cp:revision>
  <dcterms:created xsi:type="dcterms:W3CDTF">2016-04-02T19:31:17Z</dcterms:created>
  <dcterms:modified xsi:type="dcterms:W3CDTF">2016-04-08T22:36:40Z</dcterms:modified>
</cp:coreProperties>
</file>