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18" r:id="rId2"/>
  </p:sldMasterIdLst>
  <p:notesMasterIdLst>
    <p:notesMasterId r:id="rId9"/>
  </p:notesMasterIdLst>
  <p:sldIdLst>
    <p:sldId id="580" r:id="rId3"/>
    <p:sldId id="581" r:id="rId4"/>
    <p:sldId id="576" r:id="rId5"/>
    <p:sldId id="559" r:id="rId6"/>
    <p:sldId id="578" r:id="rId7"/>
    <p:sldId id="579" r:id="rId8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6600"/>
    <a:srgbClr val="008000"/>
    <a:srgbClr val="99CCFF"/>
    <a:srgbClr val="FF3300"/>
    <a:srgbClr val="663300"/>
    <a:srgbClr val="000000"/>
    <a:srgbClr val="0EC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75" autoAdjust="0"/>
    <p:restoredTop sz="91254" autoAdjust="0"/>
  </p:normalViewPr>
  <p:slideViewPr>
    <p:cSldViewPr>
      <p:cViewPr varScale="1">
        <p:scale>
          <a:sx n="106" d="100"/>
          <a:sy n="106" d="100"/>
        </p:scale>
        <p:origin x="17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BC5D83-5F3F-4D07-B50B-FECF8BEDF7A5}" type="datetimeFigureOut">
              <a:rPr lang="de-AT" smtClean="0"/>
              <a:t>26.07.2015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3C63F-E71A-49D9-AE5A-1D21546C268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59060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EC281-CBD2-46ED-ABFB-2F4672A8C5A2}" type="slidenum">
              <a:rPr lang="de-AT" smtClean="0">
                <a:solidFill>
                  <a:prstClr val="black"/>
                </a:solidFill>
              </a:rPr>
              <a:pPr/>
              <a:t>1</a:t>
            </a:fld>
            <a:endParaRPr lang="de-A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264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EC281-CBD2-46ED-ABFB-2F4672A8C5A2}" type="slidenum">
              <a:rPr lang="de-AT" smtClean="0">
                <a:solidFill>
                  <a:prstClr val="black"/>
                </a:solidFill>
              </a:rPr>
              <a:pPr/>
              <a:t>2</a:t>
            </a:fld>
            <a:endParaRPr lang="de-A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930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3C63F-E71A-49D9-AE5A-1D21546C268D}" type="slidenum">
              <a:rPr lang="de-AT" smtClean="0">
                <a:solidFill>
                  <a:prstClr val="black"/>
                </a:solidFill>
              </a:rPr>
              <a:pPr/>
              <a:t>3</a:t>
            </a:fld>
            <a:endParaRPr lang="de-A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335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3C63F-E71A-49D9-AE5A-1D21546C268D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83504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3C63F-E71A-49D9-AE5A-1D21546C268D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50643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3C63F-E71A-49D9-AE5A-1D21546C268D}" type="slidenum">
              <a:rPr lang="de-AT" smtClean="0">
                <a:solidFill>
                  <a:prstClr val="black"/>
                </a:solidFill>
              </a:rPr>
              <a:pPr/>
              <a:t>6</a:t>
            </a:fld>
            <a:endParaRPr lang="de-A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409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C74C8-7C26-4A0C-B082-B125343638CA}" type="datetimeFigureOut">
              <a:rPr lang="de-AT"/>
              <a:pPr>
                <a:defRPr/>
              </a:pPr>
              <a:t>26.07.2015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3A55D-324F-4850-9F71-1DBFADFF7ED7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607867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F71A6-9824-48FD-A649-A1090D04BA89}" type="datetimeFigureOut">
              <a:rPr lang="de-AT"/>
              <a:pPr>
                <a:defRPr/>
              </a:pPr>
              <a:t>26.07.2015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635FB-75A4-405D-B5AA-6571DD10DA8D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906084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F152C-F59C-4702-9EEB-4944E500D35E}" type="datetimeFigureOut">
              <a:rPr lang="de-AT"/>
              <a:pPr>
                <a:defRPr/>
              </a:pPr>
              <a:t>26.07.2015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D6BD1-834D-4946-871B-5D38CF476C10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860036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70D99-E2C0-47AF-9392-862CECC6EAB3}" type="slidenum">
              <a:rPr lang="de-AT" alt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AT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172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25EAF-4D42-49F0-82C5-B9223176D9B5}" type="slidenum">
              <a:rPr lang="de-AT" alt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AT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095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B8D96-23A6-4D26-A9ED-C3B7DA6A8229}" type="slidenum">
              <a:rPr lang="de-AT" alt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AT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939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6E8E5-07E1-4548-889E-B228957F15D5}" type="slidenum">
              <a:rPr lang="de-AT" alt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AT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811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B42FC-16E7-4100-9F36-567EADDCF88B}" type="slidenum">
              <a:rPr lang="de-AT" alt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AT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468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6AD5D-D602-4237-8438-BE62A97428A2}" type="slidenum">
              <a:rPr lang="de-AT" alt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AT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826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3CCFC-1B42-4BDA-88D9-49AE6876338F}" type="slidenum">
              <a:rPr lang="de-AT" alt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AT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828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2B40C-F994-4F13-BAE6-30E830CFAD51}" type="slidenum">
              <a:rPr lang="de-AT" alt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AT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683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9A2A0-F891-46A1-B5BC-8CED4DE0CCC8}" type="datetimeFigureOut">
              <a:rPr lang="de-AT"/>
              <a:pPr>
                <a:defRPr/>
              </a:pPr>
              <a:t>26.07.2015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BB772-ABF4-49A2-91A9-21D7455D2F1F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420244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C92A2-531A-4129-B873-B5FDF9D8C653}" type="slidenum">
              <a:rPr lang="de-AT" alt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AT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470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4544A-8020-4584-B7A8-7436A9DA95B6}" type="slidenum">
              <a:rPr lang="de-AT" alt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AT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0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C5F9-6D71-4899-90D4-E2638A6A306C}" type="slidenum">
              <a:rPr lang="de-AT" alt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AT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397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98C78-65F2-47C3-A31D-246609ADB2DD}" type="datetimeFigureOut">
              <a:rPr lang="de-AT"/>
              <a:pPr>
                <a:defRPr/>
              </a:pPr>
              <a:t>26.07.2015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82C8D-34EF-4574-8E04-DF9E86484739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472051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79818-5910-4559-A48D-886B00056C49}" type="datetimeFigureOut">
              <a:rPr lang="de-AT"/>
              <a:pPr>
                <a:defRPr/>
              </a:pPr>
              <a:t>26.07.2015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F2446-2709-4F19-9ADD-54281B0F4F4B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538864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0E1BA-5AB6-49BC-AD22-E0D5D0CBD56F}" type="datetimeFigureOut">
              <a:rPr lang="de-AT"/>
              <a:pPr>
                <a:defRPr/>
              </a:pPr>
              <a:t>26.07.2015</a:t>
            </a:fld>
            <a:endParaRPr lang="de-AT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A6C37-8293-43DF-B6B4-44237536777C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568286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EEA57-A2B9-4D42-A339-B16C7811D710}" type="datetimeFigureOut">
              <a:rPr lang="de-AT"/>
              <a:pPr>
                <a:defRPr/>
              </a:pPr>
              <a:t>26.07.2015</a:t>
            </a:fld>
            <a:endParaRPr lang="de-AT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5FD9F-51C6-40F9-8576-F0AC7E6943A0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435522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E3BB8-656F-4023-B59F-C9F8C70BC3E1}" type="datetimeFigureOut">
              <a:rPr lang="de-AT"/>
              <a:pPr>
                <a:defRPr/>
              </a:pPr>
              <a:t>26.07.2015</a:t>
            </a:fld>
            <a:endParaRPr lang="de-AT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40809-01EC-43B4-9A03-1CE90AFFF1CB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306715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5B424-22FA-4D50-BBA7-E5D0452E575E}" type="datetimeFigureOut">
              <a:rPr lang="de-AT"/>
              <a:pPr>
                <a:defRPr/>
              </a:pPr>
              <a:t>26.07.2015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BBF26-8C16-49FE-9705-00F6E3E48C14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035052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91A86-CC5D-4D19-B119-89DDC9727DAF}" type="datetimeFigureOut">
              <a:rPr lang="de-AT"/>
              <a:pPr>
                <a:defRPr/>
              </a:pPr>
              <a:t>26.07.2015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D56F4-501C-4DEE-9213-31B5F9531C5E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677708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  <a:endParaRPr lang="de-AT" altLang="de-DE" smtClean="0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  <a:endParaRPr lang="de-AT" altLang="de-DE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EA2C07-BB88-4EDA-8CB4-D58D249D7888}" type="datetimeFigureOut">
              <a:rPr lang="de-AT"/>
              <a:pPr>
                <a:defRPr/>
              </a:pPr>
              <a:t>26.07.2015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FA37FB4-A77D-4DEF-BC7A-E6A493E610FC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rgbClr val="6666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 smtClean="0"/>
              <a:t>Textmasterformate durch Klicken bearbeiten</a:t>
            </a:r>
          </a:p>
          <a:p>
            <a:pPr lvl="1"/>
            <a:r>
              <a:rPr lang="de-AT" altLang="de-DE" smtClean="0"/>
              <a:t>Zweite Ebene</a:t>
            </a:r>
          </a:p>
          <a:p>
            <a:pPr lvl="2"/>
            <a:r>
              <a:rPr lang="de-AT" altLang="de-DE" smtClean="0"/>
              <a:t>Dritte Ebene</a:t>
            </a:r>
          </a:p>
          <a:p>
            <a:pPr lvl="3"/>
            <a:r>
              <a:rPr lang="de-AT" altLang="de-DE" smtClean="0"/>
              <a:t>Vierte Ebene</a:t>
            </a:r>
          </a:p>
          <a:p>
            <a:pPr lvl="4"/>
            <a:r>
              <a:rPr lang="de-AT" altLang="de-DE" smtClean="0"/>
              <a:t>Fünfte Ebene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AT">
              <a:solidFill>
                <a:srgbClr val="000000"/>
              </a:solidFill>
            </a:endParaRP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AT">
              <a:solidFill>
                <a:srgbClr val="000000"/>
              </a:solidFill>
            </a:endParaRP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145CBF2-3CE1-4480-9D8B-2AD6E1A51AD5}" type="slidenum">
              <a:rPr lang="de-AT" altLang="de-DE">
                <a:solidFill>
                  <a:srgbClr val="000000"/>
                </a:solidFill>
                <a:ea typeface="ＭＳ Ｐゴシック" panose="020B0600070205080204" pitchFamily="34" charset="-128"/>
              </a:rPr>
              <a:pPr>
                <a:defRPr/>
              </a:pPr>
              <a:t>‹Nr.›</a:t>
            </a:fld>
            <a:endParaRPr lang="de-AT" altLang="de-DE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0580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476375" y="333375"/>
            <a:ext cx="61198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b="1" dirty="0" smtClean="0">
                <a:solidFill>
                  <a:srgbClr val="000000"/>
                </a:solidFill>
              </a:rPr>
              <a:t>Gemeinde-Haus</a:t>
            </a:r>
            <a:endParaRPr lang="de-DE" altLang="de-DE" b="1" dirty="0">
              <a:solidFill>
                <a:srgbClr val="000000"/>
              </a:solidFill>
            </a:endParaRPr>
          </a:p>
        </p:txBody>
      </p:sp>
      <p:pic>
        <p:nvPicPr>
          <p:cNvPr id="1026" name="Picture 2" descr="2 Fassadenplanung Farbe braun Südwe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39" r="7935" b="34328"/>
          <a:stretch>
            <a:fillRect/>
          </a:stretch>
        </p:blipFill>
        <p:spPr bwMode="auto">
          <a:xfrm>
            <a:off x="164441" y="2757141"/>
            <a:ext cx="8800047" cy="3949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6876256" y="2757141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Ansicht: B 1</a:t>
            </a:r>
            <a:endParaRPr lang="de-AT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251518" y="1050147"/>
            <a:ext cx="8424937" cy="830997"/>
          </a:xfrm>
          <a:prstGeom prst="rect">
            <a:avLst/>
          </a:prstGeom>
          <a:ln w="3175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de-AT" sz="24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Wenn </a:t>
            </a:r>
            <a:r>
              <a:rPr lang="de-AT" sz="24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nicht </a:t>
            </a:r>
            <a:r>
              <a:rPr lang="de-AT" sz="2400" b="1" dirty="0">
                <a:solidFill>
                  <a:srgbClr val="FF6600"/>
                </a:solidFill>
                <a:ea typeface="ＭＳ Ｐゴシック" panose="020B0600070205080204" pitchFamily="34" charset="-128"/>
              </a:rPr>
              <a:t>der Herr </a:t>
            </a:r>
            <a:r>
              <a:rPr lang="de-AT" sz="24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das Haus baut, </a:t>
            </a:r>
            <a:r>
              <a:rPr lang="de-AT" sz="24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müht </a:t>
            </a:r>
            <a:r>
              <a:rPr lang="de-AT" sz="24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sich jeder umsonst, </a:t>
            </a:r>
            <a:r>
              <a:rPr lang="de-AT" sz="24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der </a:t>
            </a:r>
            <a:r>
              <a:rPr lang="de-AT" sz="24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daran baut. </a:t>
            </a:r>
            <a:r>
              <a:rPr lang="de-AT" sz="24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                                         </a:t>
            </a:r>
            <a:r>
              <a:rPr lang="de-AT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Ps. </a:t>
            </a:r>
            <a:r>
              <a:rPr lang="de-AT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127,1 </a:t>
            </a:r>
            <a:endParaRPr lang="de-AT" sz="24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5796136" y="2148972"/>
            <a:ext cx="3024336" cy="461665"/>
          </a:xfrm>
          <a:prstGeom prst="rect">
            <a:avLst/>
          </a:prstGeom>
          <a:ln w="31750"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r>
              <a:rPr lang="de-AT" sz="2400" b="1" dirty="0" smtClean="0">
                <a:solidFill>
                  <a:srgbClr val="FF6600"/>
                </a:solidFill>
                <a:ea typeface="ＭＳ Ｐゴシック" panose="020B0600070205080204" pitchFamily="34" charset="-128"/>
              </a:rPr>
              <a:t>Baubeginn: August</a:t>
            </a:r>
            <a:endParaRPr lang="de-AT" sz="2400" b="1" dirty="0">
              <a:solidFill>
                <a:srgbClr val="FF66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9218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476375" y="333375"/>
            <a:ext cx="61198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b="1" dirty="0" smtClean="0">
                <a:solidFill>
                  <a:srgbClr val="000000"/>
                </a:solidFill>
              </a:rPr>
              <a:t>Gemeinde-Haus</a:t>
            </a:r>
            <a:endParaRPr lang="de-DE" altLang="de-DE" b="1" dirty="0">
              <a:solidFill>
                <a:srgbClr val="000000"/>
              </a:solidFill>
            </a:endParaRPr>
          </a:p>
        </p:txBody>
      </p:sp>
      <p:pic>
        <p:nvPicPr>
          <p:cNvPr id="1027" name="Picture 3" descr="2 Fassadenplanung Farbe braun Nordo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99" b="31750"/>
          <a:stretch>
            <a:fillRect/>
          </a:stretch>
        </p:blipFill>
        <p:spPr bwMode="auto">
          <a:xfrm>
            <a:off x="179511" y="2710920"/>
            <a:ext cx="8839019" cy="3814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feld 8"/>
          <p:cNvSpPr txBox="1"/>
          <p:nvPr/>
        </p:nvSpPr>
        <p:spPr>
          <a:xfrm>
            <a:off x="6696261" y="2852936"/>
            <a:ext cx="1799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Ansicht: Garten</a:t>
            </a:r>
            <a:endParaRPr lang="de-AT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251518" y="1050147"/>
            <a:ext cx="8424937" cy="830997"/>
          </a:xfrm>
          <a:prstGeom prst="rect">
            <a:avLst/>
          </a:prstGeom>
          <a:ln w="3175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de-AT" sz="24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Wenn </a:t>
            </a:r>
            <a:r>
              <a:rPr lang="de-AT" sz="24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nicht </a:t>
            </a:r>
            <a:r>
              <a:rPr lang="de-AT" sz="2400" b="1" dirty="0">
                <a:solidFill>
                  <a:srgbClr val="FF6600"/>
                </a:solidFill>
                <a:ea typeface="ＭＳ Ｐゴシック" panose="020B0600070205080204" pitchFamily="34" charset="-128"/>
              </a:rPr>
              <a:t>der Herr </a:t>
            </a:r>
            <a:r>
              <a:rPr lang="de-AT" sz="24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das Haus baut, </a:t>
            </a:r>
            <a:r>
              <a:rPr lang="de-AT" sz="24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müht </a:t>
            </a:r>
            <a:r>
              <a:rPr lang="de-AT" sz="24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sich jeder umsonst, </a:t>
            </a:r>
            <a:r>
              <a:rPr lang="de-AT" sz="24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der </a:t>
            </a:r>
            <a:r>
              <a:rPr lang="de-AT" sz="24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daran baut. </a:t>
            </a:r>
            <a:r>
              <a:rPr lang="de-AT" sz="24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                                         </a:t>
            </a:r>
            <a:r>
              <a:rPr lang="de-AT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Ps. </a:t>
            </a:r>
            <a:r>
              <a:rPr lang="de-AT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127,1 </a:t>
            </a:r>
            <a:endParaRPr lang="de-AT" sz="24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2415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8229600" cy="1440160"/>
          </a:xfrm>
        </p:spPr>
        <p:txBody>
          <a:bodyPr/>
          <a:lstStyle/>
          <a:p>
            <a:pPr eaLnBrk="1" hangingPunct="1"/>
            <a:r>
              <a:rPr lang="de-DE" altLang="de-DE" sz="80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Römer 14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39552" y="1651838"/>
            <a:ext cx="8136904" cy="830997"/>
          </a:xfrm>
          <a:prstGeom prst="rect">
            <a:avLst/>
          </a:prstGeom>
          <a:solidFill>
            <a:srgbClr val="006600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de-AT" sz="2400" dirty="0" smtClean="0">
                <a:solidFill>
                  <a:srgbClr val="FFFF99"/>
                </a:solidFill>
              </a:rPr>
              <a:t>8 […] ob </a:t>
            </a:r>
            <a:r>
              <a:rPr lang="de-AT" sz="2400" dirty="0">
                <a:solidFill>
                  <a:srgbClr val="FFFF99"/>
                </a:solidFill>
              </a:rPr>
              <a:t>wir nun leben oder </a:t>
            </a:r>
            <a:r>
              <a:rPr lang="de-AT" sz="2400" dirty="0" smtClean="0">
                <a:solidFill>
                  <a:srgbClr val="FFFF99"/>
                </a:solidFill>
              </a:rPr>
              <a:t>sterben:</a:t>
            </a:r>
          </a:p>
          <a:p>
            <a:r>
              <a:rPr lang="de-AT" sz="2400" dirty="0">
                <a:solidFill>
                  <a:srgbClr val="FFFF99"/>
                </a:solidFill>
              </a:rPr>
              <a:t>	</a:t>
            </a:r>
            <a:r>
              <a:rPr lang="de-AT" sz="2400" dirty="0" smtClean="0">
                <a:solidFill>
                  <a:srgbClr val="FFFF99"/>
                </a:solidFill>
              </a:rPr>
              <a:t>			 </a:t>
            </a:r>
            <a:r>
              <a:rPr lang="de-AT" sz="2400" dirty="0">
                <a:solidFill>
                  <a:srgbClr val="FFFF99"/>
                </a:solidFill>
              </a:rPr>
              <a:t>wir </a:t>
            </a:r>
            <a:r>
              <a:rPr lang="de-AT" sz="2400" dirty="0" smtClean="0">
                <a:solidFill>
                  <a:srgbClr val="FFFF99"/>
                </a:solidFill>
              </a:rPr>
              <a:t>gehören </a:t>
            </a:r>
            <a:r>
              <a:rPr lang="de-AT" sz="2400" dirty="0">
                <a:solidFill>
                  <a:srgbClr val="FFFF99"/>
                </a:solidFill>
              </a:rPr>
              <a:t>dem Herrn. </a:t>
            </a:r>
          </a:p>
        </p:txBody>
      </p:sp>
    </p:spTree>
    <p:extLst>
      <p:ext uri="{BB962C8B-B14F-4D97-AF65-F5344CB8AC3E}">
        <p14:creationId xmlns:p14="http://schemas.microsoft.com/office/powerpoint/2010/main" val="587183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294950" y="2053270"/>
            <a:ext cx="8497638" cy="725700"/>
          </a:xfrm>
          <a:prstGeom prst="rect">
            <a:avLst/>
          </a:prstGeom>
          <a:solidFill>
            <a:srgbClr val="008000"/>
          </a:solidFill>
          <a:ln w="38100">
            <a:solidFill>
              <a:schemeClr val="tx1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marL="742950" indent="-28575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28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Recht </a:t>
            </a:r>
            <a:r>
              <a:rPr lang="de-AT" altLang="de-DE" sz="2800" b="1" u="sng" dirty="0">
                <a:solidFill>
                  <a:schemeClr val="bg1"/>
                </a:solidFill>
                <a:latin typeface="Bookman Old Style" panose="02050604050505020204" pitchFamily="18" charset="0"/>
              </a:rPr>
              <a:t>haben</a:t>
            </a:r>
            <a:r>
              <a:rPr lang="de-AT" altLang="de-DE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. Aber falsch </a:t>
            </a:r>
            <a:r>
              <a:rPr lang="de-AT" altLang="de-DE" sz="2800" b="1" u="sng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handeln</a:t>
            </a:r>
            <a:r>
              <a:rPr lang="de-AT" altLang="de-DE" sz="28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! (Rö.14)</a:t>
            </a:r>
            <a:endParaRPr lang="de-DE" altLang="de-DE" sz="4800" dirty="0">
              <a:solidFill>
                <a:schemeClr val="tx2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81187" y="2963636"/>
            <a:ext cx="8856984" cy="461665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de-AT" sz="2400" b="1" dirty="0" smtClean="0"/>
              <a:t>  P.1</a:t>
            </a:r>
            <a:r>
              <a:rPr lang="de-AT" sz="2400" b="1" dirty="0"/>
              <a:t>: Falsch handelt, wer </a:t>
            </a:r>
            <a:r>
              <a:rPr lang="de-AT" sz="2400" b="1" dirty="0" smtClean="0"/>
              <a:t>„verachtet“ </a:t>
            </a:r>
            <a:r>
              <a:rPr lang="de-AT" sz="2400" b="1" dirty="0"/>
              <a:t>oder </a:t>
            </a:r>
            <a:r>
              <a:rPr lang="de-AT" sz="2400" b="1" dirty="0" smtClean="0"/>
              <a:t>„verurteilt“ </a:t>
            </a:r>
            <a:r>
              <a:rPr lang="de-AT" sz="2400" dirty="0" smtClean="0"/>
              <a:t>(V.3</a:t>
            </a:r>
            <a:r>
              <a:rPr lang="de-AT" sz="2400" dirty="0"/>
              <a:t>)</a:t>
            </a:r>
            <a:endParaRPr lang="de-AT" sz="2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315" y="3545037"/>
            <a:ext cx="8856984" cy="461665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de-AT" sz="2400" b="1" dirty="0" smtClean="0"/>
              <a:t>  P.2</a:t>
            </a:r>
            <a:r>
              <a:rPr lang="de-AT" sz="2400" b="1" dirty="0"/>
              <a:t>: Wir sollen das Urteil Gott überlassen </a:t>
            </a:r>
            <a:r>
              <a:rPr lang="de-AT" sz="2400" dirty="0"/>
              <a:t>(V.12)</a:t>
            </a:r>
            <a:endParaRPr lang="de-AT" sz="2000" dirty="0"/>
          </a:p>
        </p:txBody>
      </p:sp>
      <p:sp>
        <p:nvSpPr>
          <p:cNvPr id="8" name="Textfeld 7"/>
          <p:cNvSpPr txBox="1"/>
          <p:nvPr/>
        </p:nvSpPr>
        <p:spPr>
          <a:xfrm>
            <a:off x="1763688" y="1406939"/>
            <a:ext cx="6273352" cy="46166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de-AT" sz="2400" dirty="0" smtClean="0"/>
              <a:t>Bsp.1: Alles essen? Oder nur Gemüse? (V.2)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562988" y="0"/>
            <a:ext cx="8229600" cy="1440160"/>
          </a:xfrm>
        </p:spPr>
        <p:txBody>
          <a:bodyPr/>
          <a:lstStyle/>
          <a:p>
            <a:pPr eaLnBrk="1" hangingPunct="1"/>
            <a:r>
              <a:rPr lang="de-DE" altLang="de-DE" sz="80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Römer 14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1763688" y="4171105"/>
            <a:ext cx="6273352" cy="46166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de-AT" sz="2400" dirty="0" smtClean="0"/>
              <a:t>Bsp.2: Feiertage einhalten? (V.5)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81187" y="4733124"/>
            <a:ext cx="8856984" cy="461665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de-AT" sz="2400" b="1" dirty="0" smtClean="0"/>
              <a:t>  P.3</a:t>
            </a:r>
            <a:r>
              <a:rPr lang="de-AT" sz="2400" b="1" dirty="0"/>
              <a:t>: Recht handelt, wer Gott gehorchen will </a:t>
            </a:r>
            <a:r>
              <a:rPr lang="de-AT" sz="2400" dirty="0"/>
              <a:t>(V.6)</a:t>
            </a:r>
            <a:endParaRPr lang="de-AT" sz="2000" dirty="0"/>
          </a:p>
        </p:txBody>
      </p:sp>
      <p:sp>
        <p:nvSpPr>
          <p:cNvPr id="13" name="Textfeld 12"/>
          <p:cNvSpPr txBox="1"/>
          <p:nvPr/>
        </p:nvSpPr>
        <p:spPr>
          <a:xfrm>
            <a:off x="181187" y="5290123"/>
            <a:ext cx="8856984" cy="830997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de-AT" sz="2400" b="1" dirty="0" smtClean="0"/>
              <a:t>  P.4</a:t>
            </a:r>
            <a:r>
              <a:rPr lang="de-AT" sz="2400" b="1" dirty="0"/>
              <a:t>: Wer Recht </a:t>
            </a:r>
            <a:r>
              <a:rPr lang="de-AT" sz="2400" b="1" u="sng" dirty="0"/>
              <a:t>hat</a:t>
            </a:r>
            <a:r>
              <a:rPr lang="de-AT" sz="2400" b="1" dirty="0"/>
              <a:t>, aber auf die Meinung des </a:t>
            </a:r>
            <a:r>
              <a:rPr lang="de-AT" sz="2400" b="1" dirty="0" smtClean="0"/>
              <a:t>Anderen</a:t>
            </a:r>
          </a:p>
          <a:p>
            <a:r>
              <a:rPr lang="de-AT" sz="2400" b="1" dirty="0"/>
              <a:t> </a:t>
            </a:r>
            <a:r>
              <a:rPr lang="de-AT" sz="2400" b="1" dirty="0" smtClean="0"/>
              <a:t>        Rücksicht </a:t>
            </a:r>
            <a:r>
              <a:rPr lang="de-AT" sz="2400" b="1" dirty="0"/>
              <a:t>nimmt</a:t>
            </a:r>
            <a:r>
              <a:rPr lang="de-AT" sz="2400" b="1" dirty="0" smtClean="0"/>
              <a:t>, der </a:t>
            </a:r>
            <a:r>
              <a:rPr lang="de-AT" sz="2400" b="1" u="sng" dirty="0"/>
              <a:t>handelt</a:t>
            </a:r>
            <a:r>
              <a:rPr lang="de-AT" sz="2400" b="1" dirty="0"/>
              <a:t> auch recht </a:t>
            </a:r>
            <a:r>
              <a:rPr lang="de-AT" sz="2400" dirty="0"/>
              <a:t>(</a:t>
            </a:r>
            <a:r>
              <a:rPr lang="de-AT" sz="2400" dirty="0" smtClean="0"/>
              <a:t>V.13)</a:t>
            </a:r>
            <a:endParaRPr lang="de-AT" sz="2000" dirty="0"/>
          </a:p>
        </p:txBody>
      </p:sp>
      <p:sp>
        <p:nvSpPr>
          <p:cNvPr id="14" name="Textfeld 13"/>
          <p:cNvSpPr txBox="1"/>
          <p:nvPr/>
        </p:nvSpPr>
        <p:spPr>
          <a:xfrm>
            <a:off x="1618345" y="6271779"/>
            <a:ext cx="6564037" cy="46166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de-AT" sz="2400" dirty="0" smtClean="0"/>
              <a:t>Bsp.3: Fleisch essen? Alkohol trinken? (V.21)</a:t>
            </a:r>
          </a:p>
        </p:txBody>
      </p:sp>
    </p:spTree>
    <p:extLst>
      <p:ext uri="{BB962C8B-B14F-4D97-AF65-F5344CB8AC3E}">
        <p14:creationId xmlns:p14="http://schemas.microsoft.com/office/powerpoint/2010/main" val="2969472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6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360860" y="1241713"/>
            <a:ext cx="8497638" cy="725700"/>
          </a:xfrm>
          <a:prstGeom prst="rect">
            <a:avLst/>
          </a:prstGeom>
          <a:solidFill>
            <a:srgbClr val="008000"/>
          </a:solidFill>
          <a:ln w="38100">
            <a:solidFill>
              <a:schemeClr val="tx1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marL="742950" indent="-28575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28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Recht </a:t>
            </a:r>
            <a:r>
              <a:rPr lang="de-AT" altLang="de-DE" sz="2800" b="1" u="sng" dirty="0">
                <a:solidFill>
                  <a:schemeClr val="bg1"/>
                </a:solidFill>
                <a:latin typeface="Bookman Old Style" panose="02050604050505020204" pitchFamily="18" charset="0"/>
              </a:rPr>
              <a:t>haben</a:t>
            </a:r>
            <a:r>
              <a:rPr lang="de-AT" altLang="de-DE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. Aber falsch </a:t>
            </a:r>
            <a:r>
              <a:rPr lang="de-AT" altLang="de-DE" sz="2800" b="1" u="sng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handeln</a:t>
            </a:r>
            <a:r>
              <a:rPr lang="de-AT" altLang="de-DE" sz="28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! (Rö.14)</a:t>
            </a:r>
            <a:endParaRPr lang="de-DE" altLang="de-DE" sz="4800" dirty="0">
              <a:solidFill>
                <a:schemeClr val="tx2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473003" y="2943373"/>
            <a:ext cx="6273352" cy="46166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de-AT" sz="2400" dirty="0" smtClean="0"/>
              <a:t>Bsp.1: Alles essen? Oder nur Gemüse? (V.2)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562988" y="0"/>
            <a:ext cx="8229600" cy="1440160"/>
          </a:xfrm>
        </p:spPr>
        <p:txBody>
          <a:bodyPr/>
          <a:lstStyle/>
          <a:p>
            <a:pPr eaLnBrk="1" hangingPunct="1"/>
            <a:r>
              <a:rPr lang="de-DE" altLang="de-DE" sz="80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Römer 14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1473003" y="3477520"/>
            <a:ext cx="6273352" cy="46166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de-AT" sz="2400" dirty="0" smtClean="0"/>
              <a:t>Bsp.2: Feiertage einhalten? (V.5)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201439" y="2039894"/>
            <a:ext cx="8856984" cy="830997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de-AT" sz="2400" b="1" dirty="0" smtClean="0"/>
              <a:t>  P.4</a:t>
            </a:r>
            <a:r>
              <a:rPr lang="de-AT" sz="2400" b="1" dirty="0"/>
              <a:t>: Wer Recht </a:t>
            </a:r>
            <a:r>
              <a:rPr lang="de-AT" sz="2400" b="1" u="sng" dirty="0"/>
              <a:t>hat</a:t>
            </a:r>
            <a:r>
              <a:rPr lang="de-AT" sz="2400" b="1" dirty="0"/>
              <a:t>, aber auf die Meinung des </a:t>
            </a:r>
            <a:r>
              <a:rPr lang="de-AT" sz="2400" b="1" dirty="0" smtClean="0"/>
              <a:t>Anderen</a:t>
            </a:r>
          </a:p>
          <a:p>
            <a:r>
              <a:rPr lang="de-AT" sz="2400" b="1" dirty="0"/>
              <a:t> </a:t>
            </a:r>
            <a:r>
              <a:rPr lang="de-AT" sz="2400" b="1" dirty="0" smtClean="0"/>
              <a:t>        Rücksicht </a:t>
            </a:r>
            <a:r>
              <a:rPr lang="de-AT" sz="2400" b="1" dirty="0"/>
              <a:t>nimmt</a:t>
            </a:r>
            <a:r>
              <a:rPr lang="de-AT" sz="2400" b="1" dirty="0" smtClean="0"/>
              <a:t>, der </a:t>
            </a:r>
            <a:r>
              <a:rPr lang="de-AT" sz="2400" b="1" u="sng" dirty="0"/>
              <a:t>handelt</a:t>
            </a:r>
            <a:r>
              <a:rPr lang="de-AT" sz="2400" b="1" dirty="0"/>
              <a:t> auch recht </a:t>
            </a:r>
            <a:r>
              <a:rPr lang="de-AT" sz="2400" dirty="0"/>
              <a:t>(</a:t>
            </a:r>
            <a:r>
              <a:rPr lang="de-AT" sz="2400" dirty="0" smtClean="0"/>
              <a:t>V.13)</a:t>
            </a:r>
            <a:endParaRPr lang="de-AT" sz="2000" dirty="0"/>
          </a:p>
        </p:txBody>
      </p:sp>
      <p:sp>
        <p:nvSpPr>
          <p:cNvPr id="14" name="Textfeld 13"/>
          <p:cNvSpPr txBox="1"/>
          <p:nvPr/>
        </p:nvSpPr>
        <p:spPr>
          <a:xfrm>
            <a:off x="1473003" y="4011667"/>
            <a:ext cx="6564037" cy="46166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de-AT" sz="2400" dirty="0" smtClean="0"/>
              <a:t>Bsp.3: Fleisch essen? Alkohol trinken? (V.21)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1143505" y="4556741"/>
            <a:ext cx="2736304" cy="523220"/>
          </a:xfrm>
          <a:prstGeom prst="rect">
            <a:avLst/>
          </a:prstGeom>
          <a:solidFill>
            <a:srgbClr val="006600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de-AT" sz="2800" dirty="0" smtClean="0">
                <a:solidFill>
                  <a:srgbClr val="FFFF99"/>
                </a:solidFill>
              </a:rPr>
              <a:t>Wehrdienst</a:t>
            </a:r>
            <a:endParaRPr lang="de-AT" sz="2400" dirty="0">
              <a:solidFill>
                <a:srgbClr val="FFFF99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5652120" y="4545814"/>
            <a:ext cx="2744960" cy="523220"/>
          </a:xfrm>
          <a:prstGeom prst="rect">
            <a:avLst/>
          </a:prstGeom>
          <a:solidFill>
            <a:srgbClr val="006600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de-AT" sz="2800" dirty="0" smtClean="0">
                <a:solidFill>
                  <a:srgbClr val="FFFF99"/>
                </a:solidFill>
              </a:rPr>
              <a:t>Kleiderfragen</a:t>
            </a:r>
            <a:endParaRPr lang="de-AT" sz="2400" dirty="0">
              <a:solidFill>
                <a:srgbClr val="FFFF99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1143505" y="5174297"/>
            <a:ext cx="2765180" cy="523220"/>
          </a:xfrm>
          <a:prstGeom prst="rect">
            <a:avLst/>
          </a:prstGeom>
          <a:solidFill>
            <a:srgbClr val="006600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de-AT" sz="2800" dirty="0" smtClean="0">
                <a:solidFill>
                  <a:srgbClr val="FFFF99"/>
                </a:solidFill>
              </a:rPr>
              <a:t>Aussehen</a:t>
            </a:r>
            <a:endParaRPr lang="de-AT" sz="2400" dirty="0">
              <a:solidFill>
                <a:srgbClr val="FFFF99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5652120" y="5206946"/>
            <a:ext cx="2765180" cy="523220"/>
          </a:xfrm>
          <a:prstGeom prst="rect">
            <a:avLst/>
          </a:prstGeom>
          <a:solidFill>
            <a:srgbClr val="006600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de-AT" sz="2800" dirty="0" smtClean="0">
                <a:solidFill>
                  <a:srgbClr val="FFFF99"/>
                </a:solidFill>
              </a:rPr>
              <a:t>Allerlei</a:t>
            </a:r>
            <a:endParaRPr lang="de-AT" sz="24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75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8229600" cy="1440160"/>
          </a:xfrm>
        </p:spPr>
        <p:txBody>
          <a:bodyPr/>
          <a:lstStyle/>
          <a:p>
            <a:pPr eaLnBrk="1" hangingPunct="1"/>
            <a:r>
              <a:rPr lang="de-DE" altLang="de-DE" sz="80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Römer 14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39552" y="1651838"/>
            <a:ext cx="8136904" cy="4154984"/>
          </a:xfrm>
          <a:prstGeom prst="rect">
            <a:avLst/>
          </a:prstGeom>
          <a:solidFill>
            <a:srgbClr val="006600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de-AT" sz="2400" dirty="0">
                <a:solidFill>
                  <a:srgbClr val="FFFF99"/>
                </a:solidFill>
              </a:rPr>
              <a:t>17 Denn das Reich Gottes ist </a:t>
            </a:r>
            <a:r>
              <a:rPr lang="de-AT" sz="2400" b="1" u="sng" dirty="0">
                <a:solidFill>
                  <a:srgbClr val="FFFF99"/>
                </a:solidFill>
              </a:rPr>
              <a:t>nicht</a:t>
            </a:r>
            <a:r>
              <a:rPr lang="de-AT" sz="2400" dirty="0">
                <a:solidFill>
                  <a:srgbClr val="FFFF99"/>
                </a:solidFill>
              </a:rPr>
              <a:t> Essen und Trinken, </a:t>
            </a:r>
          </a:p>
          <a:p>
            <a:r>
              <a:rPr lang="de-AT" sz="2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	[auch </a:t>
            </a:r>
            <a:r>
              <a:rPr lang="de-AT" sz="24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nicht Kleidung und </a:t>
            </a:r>
            <a:r>
              <a:rPr lang="de-AT" sz="2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Aussehen und …]</a:t>
            </a:r>
            <a:endParaRPr lang="de-AT" sz="24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endParaRPr lang="de-AT" sz="2400" dirty="0">
              <a:solidFill>
                <a:srgbClr val="FFFF99"/>
              </a:solidFill>
            </a:endParaRPr>
          </a:p>
          <a:p>
            <a:r>
              <a:rPr lang="de-AT" sz="2400" dirty="0">
                <a:solidFill>
                  <a:srgbClr val="FFFF99"/>
                </a:solidFill>
              </a:rPr>
              <a:t>sondern </a:t>
            </a:r>
            <a:r>
              <a:rPr lang="de-AT" sz="2400" b="1" u="sng" dirty="0">
                <a:solidFill>
                  <a:srgbClr val="FFFF99"/>
                </a:solidFill>
              </a:rPr>
              <a:t>Gerechtigkeit, Friede und Freude </a:t>
            </a:r>
            <a:r>
              <a:rPr lang="de-AT" sz="2400" dirty="0">
                <a:solidFill>
                  <a:srgbClr val="FFFF99"/>
                </a:solidFill>
              </a:rPr>
              <a:t>im Heiligen Geist; </a:t>
            </a:r>
            <a:r>
              <a:rPr lang="de-AT" sz="2400" dirty="0" smtClean="0">
                <a:solidFill>
                  <a:srgbClr val="FFFF99"/>
                </a:solidFill>
              </a:rPr>
              <a:t>18 </a:t>
            </a:r>
            <a:r>
              <a:rPr lang="de-AT" sz="2400" dirty="0">
                <a:solidFill>
                  <a:srgbClr val="FFFF99"/>
                </a:solidFill>
              </a:rPr>
              <a:t>wer darin Christus dient, der ist Gott wohlgefällig und auch von den Menschen geschätzt. </a:t>
            </a:r>
          </a:p>
          <a:p>
            <a:pPr lvl="2"/>
            <a:r>
              <a:rPr lang="de-AT" sz="2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[Deshalb</a:t>
            </a:r>
            <a:r>
              <a:rPr lang="de-AT" sz="24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: nicht </a:t>
            </a:r>
            <a:r>
              <a:rPr lang="de-AT" sz="2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„Recht haben“ </a:t>
            </a:r>
            <a:r>
              <a:rPr lang="de-AT" sz="24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wollen. </a:t>
            </a:r>
            <a:endParaRPr lang="de-AT" sz="2400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lvl="2"/>
            <a:r>
              <a:rPr lang="de-AT" sz="2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Nicht </a:t>
            </a:r>
            <a:r>
              <a:rPr lang="de-AT" sz="24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streiten über unterschiedliche Ansichten. </a:t>
            </a:r>
            <a:r>
              <a:rPr lang="de-AT" sz="2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Sondern:]</a:t>
            </a:r>
          </a:p>
          <a:p>
            <a:r>
              <a:rPr lang="de-AT" sz="2400" dirty="0" smtClean="0">
                <a:solidFill>
                  <a:srgbClr val="FFFF99"/>
                </a:solidFill>
              </a:rPr>
              <a:t>19 </a:t>
            </a:r>
            <a:r>
              <a:rPr lang="de-AT" sz="2400" dirty="0">
                <a:solidFill>
                  <a:srgbClr val="FFFF99"/>
                </a:solidFill>
              </a:rPr>
              <a:t>So </a:t>
            </a:r>
            <a:r>
              <a:rPr lang="de-AT" sz="2400" dirty="0" smtClean="0">
                <a:solidFill>
                  <a:srgbClr val="FFFF99"/>
                </a:solidFill>
              </a:rPr>
              <a:t>lasst </a:t>
            </a:r>
            <a:r>
              <a:rPr lang="de-AT" sz="2400" dirty="0">
                <a:solidFill>
                  <a:srgbClr val="FFFF99"/>
                </a:solidFill>
              </a:rPr>
              <a:t>uns nun nach dem streben, was zum </a:t>
            </a:r>
            <a:r>
              <a:rPr lang="de-AT" sz="2400" b="1" u="sng" dirty="0">
                <a:solidFill>
                  <a:srgbClr val="FFFF99"/>
                </a:solidFill>
              </a:rPr>
              <a:t>Frieden</a:t>
            </a:r>
            <a:r>
              <a:rPr lang="de-AT" sz="2400" dirty="0">
                <a:solidFill>
                  <a:srgbClr val="FFFF99"/>
                </a:solidFill>
              </a:rPr>
              <a:t> und zur </a:t>
            </a:r>
            <a:r>
              <a:rPr lang="de-AT" sz="2400" b="1" u="sng" dirty="0">
                <a:solidFill>
                  <a:srgbClr val="FFFF99"/>
                </a:solidFill>
              </a:rPr>
              <a:t>gegenseitigen </a:t>
            </a:r>
            <a:r>
              <a:rPr lang="de-AT" sz="2400" b="1" u="sng" dirty="0" smtClean="0">
                <a:solidFill>
                  <a:srgbClr val="FFFF99"/>
                </a:solidFill>
              </a:rPr>
              <a:t>Erbauung</a:t>
            </a:r>
            <a:r>
              <a:rPr lang="de-AT" sz="2400" dirty="0" smtClean="0">
                <a:solidFill>
                  <a:srgbClr val="FFFF99"/>
                </a:solidFill>
              </a:rPr>
              <a:t> dient</a:t>
            </a:r>
            <a:r>
              <a:rPr lang="de-AT" sz="2400" dirty="0">
                <a:solidFill>
                  <a:srgbClr val="FFFF99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34409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262</Words>
  <Application>Microsoft Office PowerPoint</Application>
  <PresentationFormat>Bildschirmpräsentation (4:3)</PresentationFormat>
  <Paragraphs>45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Bookman Old Style</vt:lpstr>
      <vt:lpstr>Calibri</vt:lpstr>
      <vt:lpstr>Larissa-Design</vt:lpstr>
      <vt:lpstr>Standarddesign</vt:lpstr>
      <vt:lpstr>PowerPoint-Präsentation</vt:lpstr>
      <vt:lpstr>PowerPoint-Präsentation</vt:lpstr>
      <vt:lpstr>Römer 14</vt:lpstr>
      <vt:lpstr>Römer 14</vt:lpstr>
      <vt:lpstr>Römer 14</vt:lpstr>
      <vt:lpstr>Römer 14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LUKAS- EVANGELIUM</dc:title>
  <dc:creator>Raphael Ludwig</dc:creator>
  <cp:lastModifiedBy>Werner Ludwig</cp:lastModifiedBy>
  <cp:revision>528</cp:revision>
  <dcterms:created xsi:type="dcterms:W3CDTF">2014-01-30T17:29:46Z</dcterms:created>
  <dcterms:modified xsi:type="dcterms:W3CDTF">2015-07-26T06:17:51Z</dcterms:modified>
</cp:coreProperties>
</file>